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33"/>
  </p:notesMasterIdLst>
  <p:sldIdLst>
    <p:sldId id="256" r:id="rId3"/>
    <p:sldId id="257" r:id="rId4"/>
    <p:sldId id="258" r:id="rId5"/>
    <p:sldId id="259" r:id="rId6"/>
    <p:sldId id="260" r:id="rId7"/>
    <p:sldId id="261" r:id="rId8"/>
    <p:sldId id="262" r:id="rId9"/>
    <p:sldId id="263" r:id="rId10"/>
    <p:sldId id="282" r:id="rId11"/>
    <p:sldId id="264" r:id="rId12"/>
    <p:sldId id="265" r:id="rId13"/>
    <p:sldId id="266" r:id="rId14"/>
    <p:sldId id="267" r:id="rId15"/>
    <p:sldId id="269" r:id="rId16"/>
    <p:sldId id="270" r:id="rId17"/>
    <p:sldId id="283" r:id="rId18"/>
    <p:sldId id="271" r:id="rId19"/>
    <p:sldId id="272" r:id="rId20"/>
    <p:sldId id="273" r:id="rId21"/>
    <p:sldId id="274" r:id="rId22"/>
    <p:sldId id="275" r:id="rId23"/>
    <p:sldId id="276" r:id="rId24"/>
    <p:sldId id="284" r:id="rId25"/>
    <p:sldId id="285" r:id="rId26"/>
    <p:sldId id="286" r:id="rId27"/>
    <p:sldId id="277" r:id="rId28"/>
    <p:sldId id="278" r:id="rId29"/>
    <p:sldId id="279" r:id="rId30"/>
    <p:sldId id="280" r:id="rId31"/>
    <p:sldId id="281"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Google Sans Medium" panose="020B060402020202020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SemiBold" panose="020B0706030804020204" pitchFamily="34" charset="0"/>
      <p:regular r:id="rId46"/>
      <p:bold r:id="rId47"/>
      <p:italic r:id="rId48"/>
      <p:boldItalic r:id="rId49"/>
    </p:embeddedFont>
    <p:embeddedFont>
      <p:font typeface="Trebuchet MS" panose="020B0603020202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90" d="100"/>
          <a:sy n="90" d="100"/>
        </p:scale>
        <p:origin x="7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875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0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docs.google.com/spreadsheets/d/1rJSywu4EcwvEgc_CzzXI3DzjD56iDmTBXRL3OYZLgmI/edit?resourcekey=0-cVx9CfFkmEpNHqLlCgFPgQ#gid=2073884517"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mailto:silangzoilo@gmail.com"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75" y="1819738"/>
            <a:ext cx="4931100" cy="7389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3600" dirty="0">
                <a:solidFill>
                  <a:srgbClr val="FFFFFF"/>
                </a:solidFill>
                <a:latin typeface="Open Sans SemiBold"/>
                <a:ea typeface="Open Sans SemiBold"/>
                <a:cs typeface="Open Sans SemiBold"/>
                <a:sym typeface="Open Sans SemiBold"/>
              </a:rPr>
              <a:t>Young Talent Hunter</a:t>
            </a:r>
          </a:p>
        </p:txBody>
      </p:sp>
      <p:sp>
        <p:nvSpPr>
          <p:cNvPr id="145" name="Google Shape;145;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Zoilo Silang</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Competetive Audit</a:t>
            </a:r>
            <a:endParaRPr sz="2400" dirty="0">
              <a:solidFill>
                <a:srgbClr val="5F6368"/>
              </a:solidFill>
              <a:latin typeface="Open Sans"/>
              <a:ea typeface="Open Sans"/>
              <a:cs typeface="Open Sans"/>
              <a:sym typeface="Open Sans"/>
            </a:endParaRPr>
          </a:p>
        </p:txBody>
      </p:sp>
      <p:sp>
        <p:nvSpPr>
          <p:cNvPr id="227" name="Google Shape;227;p48"/>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8"/>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29" name="Google Shape;229;p48"/>
          <p:cNvSpPr txBox="1"/>
          <p:nvPr/>
        </p:nvSpPr>
        <p:spPr>
          <a:xfrm>
            <a:off x="201056" y="1348353"/>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Here are the audit of us</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direct and indirect</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competitors that helps us to</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overcome the gaps and</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take full advantage of the</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opportunities in the market</a:t>
            </a:r>
            <a:endParaRPr lang="en-US" dirty="0"/>
          </a:p>
        </p:txBody>
      </p:sp>
      <p:grpSp>
        <p:nvGrpSpPr>
          <p:cNvPr id="2" name="Group 2">
            <a:extLst>
              <a:ext uri="{FF2B5EF4-FFF2-40B4-BE49-F238E27FC236}">
                <a16:creationId xmlns:a16="http://schemas.microsoft.com/office/drawing/2014/main" id="{B8157E60-2E64-4E2D-977A-522944DB2A03}"/>
              </a:ext>
            </a:extLst>
          </p:cNvPr>
          <p:cNvGrpSpPr>
            <a:grpSpLocks/>
          </p:cNvGrpSpPr>
          <p:nvPr/>
        </p:nvGrpSpPr>
        <p:grpSpPr bwMode="auto">
          <a:xfrm>
            <a:off x="2501900" y="1257300"/>
            <a:ext cx="6441044" cy="1915537"/>
            <a:chOff x="4393" y="380"/>
            <a:chExt cx="10007" cy="2472"/>
          </a:xfrm>
        </p:grpSpPr>
        <p:pic>
          <p:nvPicPr>
            <p:cNvPr id="3075" name="Picture 3">
              <a:extLst>
                <a:ext uri="{FF2B5EF4-FFF2-40B4-BE49-F238E27FC236}">
                  <a16:creationId xmlns:a16="http://schemas.microsoft.com/office/drawing/2014/main" id="{330D0450-741E-4A20-903B-A213CBC9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 y="773"/>
              <a:ext cx="9986" cy="20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62E6AC-742A-4AA2-9CEA-F5EADF0D5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 y="380"/>
              <a:ext cx="9986" cy="14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96D819C9-5CE4-4726-82BD-570B4A5D9F23}"/>
              </a:ext>
            </a:extLst>
          </p:cNvPr>
          <p:cNvSpPr txBox="1"/>
          <p:nvPr/>
        </p:nvSpPr>
        <p:spPr>
          <a:xfrm>
            <a:off x="2984500" y="4191000"/>
            <a:ext cx="4291559" cy="307777"/>
          </a:xfrm>
          <a:prstGeom prst="rect">
            <a:avLst/>
          </a:prstGeom>
          <a:noFill/>
        </p:spPr>
        <p:txBody>
          <a:bodyPr wrap="none" rtlCol="0">
            <a:spAutoFit/>
          </a:bodyPr>
          <a:lstStyle/>
          <a:p>
            <a:r>
              <a:rPr lang="en-US" dirty="0"/>
              <a:t>For competitive audit report spreadsheet. Click </a:t>
            </a:r>
            <a:r>
              <a:rPr lang="en-US" b="1" u="sng" dirty="0">
                <a:solidFill>
                  <a:srgbClr val="00B050"/>
                </a:solidFill>
                <a:hlinkClick r:id="rId5"/>
              </a:rPr>
              <a:t>here</a:t>
            </a:r>
            <a:endParaRPr lang="en-US" b="1" u="sng" dirty="0">
              <a:solidFill>
                <a:srgbClr val="00B05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Paper wireframes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Digital wireframes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Low-fidelity prototype</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Usability studies</a:t>
            </a:r>
            <a:endParaRPr dirty="0">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50"/>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Paper Wireframe</a:t>
            </a:r>
          </a:p>
        </p:txBody>
      </p:sp>
      <p:sp>
        <p:nvSpPr>
          <p:cNvPr id="243" name="Google Shape;243;p50"/>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I did the paper wireframe process based on the Lean UX approach. My intention was to help young footballer talents to show their skills, get recognized by Coaches and scouts all over the world. </a:t>
            </a:r>
            <a:endParaRPr lang="en-US" dirty="0"/>
          </a:p>
        </p:txBody>
      </p:sp>
      <p:sp>
        <p:nvSpPr>
          <p:cNvPr id="244" name="Google Shape;244;p50"/>
          <p:cNvSpPr txBox="1"/>
          <p:nvPr/>
        </p:nvSpPr>
        <p:spPr>
          <a:xfrm>
            <a:off x="5830075" y="1833000"/>
            <a:ext cx="1695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6" name="image9.jpeg">
            <a:extLst>
              <a:ext uri="{FF2B5EF4-FFF2-40B4-BE49-F238E27FC236}">
                <a16:creationId xmlns:a16="http://schemas.microsoft.com/office/drawing/2014/main" id="{F4DB9530-90C6-4EC6-ACD9-FE780EE7D40D}"/>
              </a:ext>
            </a:extLst>
          </p:cNvPr>
          <p:cNvPicPr>
            <a:picLocks noChangeAspect="1"/>
          </p:cNvPicPr>
          <p:nvPr/>
        </p:nvPicPr>
        <p:blipFill>
          <a:blip r:embed="rId3" cstate="print"/>
          <a:stretch>
            <a:fillRect/>
          </a:stretch>
        </p:blipFill>
        <p:spPr>
          <a:xfrm>
            <a:off x="3339235" y="524350"/>
            <a:ext cx="5257165" cy="3942715"/>
          </a:xfrm>
          <a:prstGeom prst="rect">
            <a:avLst/>
          </a:prstGeom>
          <a:ln>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After ideating and paper</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wire framing, I come up</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with the first concept of</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Digital wire framing, which</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enables “Young Footballer</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talents” to track their</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progress that they have</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given by coaches</a:t>
            </a:r>
            <a:endParaRPr lang="en-US" dirty="0"/>
          </a:p>
        </p:txBody>
      </p:sp>
      <p:sp>
        <p:nvSpPr>
          <p:cNvPr id="255" name="Google Shape;255;p51"/>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grpSp>
        <p:nvGrpSpPr>
          <p:cNvPr id="2" name="Group 2">
            <a:extLst>
              <a:ext uri="{FF2B5EF4-FFF2-40B4-BE49-F238E27FC236}">
                <a16:creationId xmlns:a16="http://schemas.microsoft.com/office/drawing/2014/main" id="{6356751E-FEEB-455B-B6DB-896E2A33DF44}"/>
              </a:ext>
            </a:extLst>
          </p:cNvPr>
          <p:cNvGrpSpPr>
            <a:grpSpLocks/>
          </p:cNvGrpSpPr>
          <p:nvPr/>
        </p:nvGrpSpPr>
        <p:grpSpPr bwMode="auto">
          <a:xfrm>
            <a:off x="4680920" y="155315"/>
            <a:ext cx="3266447" cy="4895850"/>
            <a:chOff x="7194" y="194"/>
            <a:chExt cx="5146" cy="7711"/>
          </a:xfrm>
        </p:grpSpPr>
        <p:pic>
          <p:nvPicPr>
            <p:cNvPr id="4099" name="Picture 3">
              <a:extLst>
                <a:ext uri="{FF2B5EF4-FFF2-40B4-BE49-F238E27FC236}">
                  <a16:creationId xmlns:a16="http://schemas.microsoft.com/office/drawing/2014/main" id="{C1798504-F431-4E11-BE53-F3A2F1FCA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2" y="194"/>
              <a:ext cx="3937" cy="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ine 4">
              <a:extLst>
                <a:ext uri="{FF2B5EF4-FFF2-40B4-BE49-F238E27FC236}">
                  <a16:creationId xmlns:a16="http://schemas.microsoft.com/office/drawing/2014/main" id="{F846BA07-CC1A-4084-9B8B-488802D3C4BD}"/>
                </a:ext>
              </a:extLst>
            </p:cNvPr>
            <p:cNvSpPr>
              <a:spLocks noChangeShapeType="1"/>
            </p:cNvSpPr>
            <p:nvPr/>
          </p:nvSpPr>
          <p:spPr bwMode="auto">
            <a:xfrm>
              <a:off x="7261" y="1873"/>
              <a:ext cx="2038" cy="61"/>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1" name="Picture 5">
              <a:extLst>
                <a:ext uri="{FF2B5EF4-FFF2-40B4-BE49-F238E27FC236}">
                  <a16:creationId xmlns:a16="http://schemas.microsoft.com/office/drawing/2014/main" id="{730AE063-1EB6-4FB9-9261-EA5E3F29F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5" y="1869"/>
              <a:ext cx="16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6">
              <a:extLst>
                <a:ext uri="{FF2B5EF4-FFF2-40B4-BE49-F238E27FC236}">
                  <a16:creationId xmlns:a16="http://schemas.microsoft.com/office/drawing/2014/main" id="{CBB4D94F-0D5F-4959-B8B1-04FC1F52A938}"/>
                </a:ext>
              </a:extLst>
            </p:cNvPr>
            <p:cNvSpPr>
              <a:spLocks noChangeShapeType="1"/>
            </p:cNvSpPr>
            <p:nvPr/>
          </p:nvSpPr>
          <p:spPr bwMode="auto">
            <a:xfrm>
              <a:off x="12340" y="3765"/>
              <a:ext cx="0" cy="0"/>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a:extLst>
                <a:ext uri="{FF2B5EF4-FFF2-40B4-BE49-F238E27FC236}">
                  <a16:creationId xmlns:a16="http://schemas.microsoft.com/office/drawing/2014/main" id="{1220881D-5589-4D05-B2F5-1237EBB063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6" y="3651"/>
              <a:ext cx="16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8">
              <a:extLst>
                <a:ext uri="{FF2B5EF4-FFF2-40B4-BE49-F238E27FC236}">
                  <a16:creationId xmlns:a16="http://schemas.microsoft.com/office/drawing/2014/main" id="{7239F555-DB01-43F0-856D-EE76BEA24767}"/>
                </a:ext>
              </a:extLst>
            </p:cNvPr>
            <p:cNvSpPr>
              <a:spLocks noChangeShapeType="1"/>
            </p:cNvSpPr>
            <p:nvPr/>
          </p:nvSpPr>
          <p:spPr bwMode="auto">
            <a:xfrm>
              <a:off x="11896" y="5564"/>
              <a:ext cx="0" cy="0"/>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5" name="Picture 9">
              <a:extLst>
                <a:ext uri="{FF2B5EF4-FFF2-40B4-BE49-F238E27FC236}">
                  <a16:creationId xmlns:a16="http://schemas.microsoft.com/office/drawing/2014/main" id="{A05B1760-2C9A-4FEA-9DB0-F989FE88BC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2" y="5450"/>
              <a:ext cx="16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0">
              <a:extLst>
                <a:ext uri="{FF2B5EF4-FFF2-40B4-BE49-F238E27FC236}">
                  <a16:creationId xmlns:a16="http://schemas.microsoft.com/office/drawing/2014/main" id="{DD804E1C-6D22-484C-81F0-7AB863EF22B4}"/>
                </a:ext>
              </a:extLst>
            </p:cNvPr>
            <p:cNvSpPr>
              <a:spLocks noChangeShapeType="1"/>
            </p:cNvSpPr>
            <p:nvPr/>
          </p:nvSpPr>
          <p:spPr bwMode="auto">
            <a:xfrm flipV="1">
              <a:off x="7194" y="6710"/>
              <a:ext cx="1812" cy="28"/>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7" name="Picture 11">
              <a:extLst>
                <a:ext uri="{FF2B5EF4-FFF2-40B4-BE49-F238E27FC236}">
                  <a16:creationId xmlns:a16="http://schemas.microsoft.com/office/drawing/2014/main" id="{730EC2A6-6962-4DDD-BA0D-151EB63BE9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6" y="6649"/>
              <a:ext cx="16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Line 4">
            <a:extLst>
              <a:ext uri="{FF2B5EF4-FFF2-40B4-BE49-F238E27FC236}">
                <a16:creationId xmlns:a16="http://schemas.microsoft.com/office/drawing/2014/main" id="{9C7E3BA3-0D0E-41B7-9217-33EF058B9087}"/>
              </a:ext>
            </a:extLst>
          </p:cNvPr>
          <p:cNvSpPr>
            <a:spLocks noChangeShapeType="1"/>
          </p:cNvSpPr>
          <p:nvPr/>
        </p:nvSpPr>
        <p:spPr bwMode="auto">
          <a:xfrm>
            <a:off x="7417348" y="2400525"/>
            <a:ext cx="508681" cy="31604"/>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4">
            <a:extLst>
              <a:ext uri="{FF2B5EF4-FFF2-40B4-BE49-F238E27FC236}">
                <a16:creationId xmlns:a16="http://schemas.microsoft.com/office/drawing/2014/main" id="{8B47B4A2-B054-4C7E-BD05-7DF5D574F7AC}"/>
              </a:ext>
            </a:extLst>
          </p:cNvPr>
          <p:cNvSpPr>
            <a:spLocks noChangeShapeType="1"/>
          </p:cNvSpPr>
          <p:nvPr/>
        </p:nvSpPr>
        <p:spPr bwMode="auto">
          <a:xfrm>
            <a:off x="7121603" y="3536183"/>
            <a:ext cx="829273" cy="31604"/>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C6272EDF-F639-4239-AE61-7F00D666C299}"/>
              </a:ext>
            </a:extLst>
          </p:cNvPr>
          <p:cNvSpPr txBox="1"/>
          <p:nvPr/>
        </p:nvSpPr>
        <p:spPr>
          <a:xfrm>
            <a:off x="7926029" y="2130696"/>
            <a:ext cx="1128996" cy="738664"/>
          </a:xfrm>
          <a:prstGeom prst="rect">
            <a:avLst/>
          </a:prstGeom>
          <a:noFill/>
        </p:spPr>
        <p:txBody>
          <a:bodyPr wrap="square" rtlCol="0">
            <a:spAutoFit/>
          </a:bodyPr>
          <a:lstStyle/>
          <a:p>
            <a:r>
              <a:rPr lang="en-US" dirty="0"/>
              <a:t>Player’s detail information</a:t>
            </a:r>
          </a:p>
        </p:txBody>
      </p:sp>
      <p:sp>
        <p:nvSpPr>
          <p:cNvPr id="23" name="TextBox 22">
            <a:extLst>
              <a:ext uri="{FF2B5EF4-FFF2-40B4-BE49-F238E27FC236}">
                <a16:creationId xmlns:a16="http://schemas.microsoft.com/office/drawing/2014/main" id="{768329D7-A5D5-46A9-829C-3C7151897F4F}"/>
              </a:ext>
            </a:extLst>
          </p:cNvPr>
          <p:cNvSpPr txBox="1"/>
          <p:nvPr/>
        </p:nvSpPr>
        <p:spPr>
          <a:xfrm>
            <a:off x="7853655" y="3205014"/>
            <a:ext cx="1128996" cy="954107"/>
          </a:xfrm>
          <a:prstGeom prst="rect">
            <a:avLst/>
          </a:prstGeom>
          <a:noFill/>
        </p:spPr>
        <p:txBody>
          <a:bodyPr wrap="square" rtlCol="0">
            <a:spAutoFit/>
          </a:bodyPr>
          <a:lstStyle/>
          <a:p>
            <a:r>
              <a:rPr lang="en-US" dirty="0"/>
              <a:t>Player’s development progress chart</a:t>
            </a:r>
          </a:p>
        </p:txBody>
      </p:sp>
      <p:sp>
        <p:nvSpPr>
          <p:cNvPr id="24" name="TextBox 23">
            <a:extLst>
              <a:ext uri="{FF2B5EF4-FFF2-40B4-BE49-F238E27FC236}">
                <a16:creationId xmlns:a16="http://schemas.microsoft.com/office/drawing/2014/main" id="{E126EBE5-DE89-4621-AACF-2CA03435DF47}"/>
              </a:ext>
            </a:extLst>
          </p:cNvPr>
          <p:cNvSpPr txBox="1"/>
          <p:nvPr/>
        </p:nvSpPr>
        <p:spPr>
          <a:xfrm>
            <a:off x="3823282" y="3940884"/>
            <a:ext cx="1128996" cy="523220"/>
          </a:xfrm>
          <a:prstGeom prst="rect">
            <a:avLst/>
          </a:prstGeom>
          <a:noFill/>
        </p:spPr>
        <p:txBody>
          <a:bodyPr wrap="square" rtlCol="0">
            <a:spAutoFit/>
          </a:bodyPr>
          <a:lstStyle/>
          <a:p>
            <a:r>
              <a:rPr lang="en-US" dirty="0"/>
              <a:t>Navigation Menu</a:t>
            </a:r>
          </a:p>
        </p:txBody>
      </p:sp>
      <p:sp>
        <p:nvSpPr>
          <p:cNvPr id="25" name="TextBox 24">
            <a:extLst>
              <a:ext uri="{FF2B5EF4-FFF2-40B4-BE49-F238E27FC236}">
                <a16:creationId xmlns:a16="http://schemas.microsoft.com/office/drawing/2014/main" id="{04BEB790-6F22-4861-A8D7-D558ABAA3FCB}"/>
              </a:ext>
            </a:extLst>
          </p:cNvPr>
          <p:cNvSpPr txBox="1"/>
          <p:nvPr/>
        </p:nvSpPr>
        <p:spPr>
          <a:xfrm>
            <a:off x="3721627" y="849470"/>
            <a:ext cx="1128996" cy="738664"/>
          </a:xfrm>
          <a:prstGeom prst="rect">
            <a:avLst/>
          </a:prstGeom>
          <a:noFill/>
        </p:spPr>
        <p:txBody>
          <a:bodyPr wrap="square" rtlCol="0">
            <a:spAutoFit/>
          </a:bodyPr>
          <a:lstStyle/>
          <a:p>
            <a:r>
              <a:rPr lang="en-US" dirty="0"/>
              <a:t>User’s account information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75" name="Google Shape;275;p53"/>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276" name="Google Shape;276;p53"/>
          <p:cNvSpPr txBox="1"/>
          <p:nvPr/>
        </p:nvSpPr>
        <p:spPr>
          <a:xfrm>
            <a:off x="532875" y="1793800"/>
            <a:ext cx="29154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Before preparing for usability study, I have implemented the low-ﬁdelity prototype in Figma that illustrate the user ﬂow from two sides of perspective (Player and Coach/Scout)</a:t>
            </a:r>
            <a:endParaRPr lang="en-US" dirty="0">
              <a:latin typeface="Open Sans"/>
              <a:ea typeface="Open Sans"/>
              <a:cs typeface="Open Sans"/>
              <a:sym typeface="Open Sans"/>
            </a:endParaRPr>
          </a:p>
        </p:txBody>
      </p:sp>
      <p:pic>
        <p:nvPicPr>
          <p:cNvPr id="6" name="image15.jpeg">
            <a:extLst>
              <a:ext uri="{FF2B5EF4-FFF2-40B4-BE49-F238E27FC236}">
                <a16:creationId xmlns:a16="http://schemas.microsoft.com/office/drawing/2014/main" id="{2146FA44-2848-4202-BEC7-92F8111E7888}"/>
              </a:ext>
            </a:extLst>
          </p:cNvPr>
          <p:cNvPicPr>
            <a:picLocks noChangeAspect="1"/>
          </p:cNvPicPr>
          <p:nvPr/>
        </p:nvPicPr>
        <p:blipFill>
          <a:blip r:embed="rId3" cstate="print"/>
          <a:stretch>
            <a:fillRect/>
          </a:stretch>
        </p:blipFill>
        <p:spPr>
          <a:xfrm>
            <a:off x="3448275" y="1100137"/>
            <a:ext cx="5016500" cy="2943225"/>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Usability study: parameters</a:t>
            </a:r>
            <a:endParaRPr sz="2400" dirty="0">
              <a:solidFill>
                <a:srgbClr val="5F6368"/>
              </a:solidFill>
              <a:latin typeface="Open Sans"/>
              <a:ea typeface="Open Sans"/>
              <a:cs typeface="Open Sans"/>
              <a:sym typeface="Open Sans"/>
            </a:endParaRPr>
          </a:p>
        </p:txBody>
      </p:sp>
      <p:sp>
        <p:nvSpPr>
          <p:cNvPr id="2" name="Rectangle 4">
            <a:extLst>
              <a:ext uri="{FF2B5EF4-FFF2-40B4-BE49-F238E27FC236}">
                <a16:creationId xmlns:a16="http://schemas.microsoft.com/office/drawing/2014/main" id="{11D24588-F14E-4E3D-A433-D280211BCC1E}"/>
              </a:ext>
            </a:extLst>
          </p:cNvPr>
          <p:cNvSpPr>
            <a:spLocks noChangeArrowheads="1"/>
          </p:cNvSpPr>
          <p:nvPr/>
        </p:nvSpPr>
        <p:spPr bwMode="auto">
          <a:xfrm>
            <a:off x="6838950" y="3578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3" name="Group 1">
            <a:extLst>
              <a:ext uri="{FF2B5EF4-FFF2-40B4-BE49-F238E27FC236}">
                <a16:creationId xmlns:a16="http://schemas.microsoft.com/office/drawing/2014/main" id="{CE09A59D-C855-4F35-B563-E1A4E6AF0DF6}"/>
              </a:ext>
            </a:extLst>
          </p:cNvPr>
          <p:cNvGrpSpPr>
            <a:grpSpLocks/>
          </p:cNvGrpSpPr>
          <p:nvPr/>
        </p:nvGrpSpPr>
        <p:grpSpPr bwMode="auto">
          <a:xfrm>
            <a:off x="2466975" y="1367820"/>
            <a:ext cx="514350" cy="514350"/>
            <a:chOff x="0" y="0"/>
            <a:chExt cx="809" cy="809"/>
          </a:xfrm>
        </p:grpSpPr>
        <p:sp>
          <p:nvSpPr>
            <p:cNvPr id="4" name="Freeform 3">
              <a:extLst>
                <a:ext uri="{FF2B5EF4-FFF2-40B4-BE49-F238E27FC236}">
                  <a16:creationId xmlns:a16="http://schemas.microsoft.com/office/drawing/2014/main" id="{C292800C-F2A6-4A2D-AF82-800F6FA564E4}"/>
                </a:ext>
              </a:extLst>
            </p:cNvPr>
            <p:cNvSpPr>
              <a:spLocks/>
            </p:cNvSpPr>
            <p:nvPr/>
          </p:nvSpPr>
          <p:spPr bwMode="auto">
            <a:xfrm>
              <a:off x="0" y="0"/>
              <a:ext cx="809" cy="809"/>
            </a:xfrm>
            <a:custGeom>
              <a:avLst/>
              <a:gdLst>
                <a:gd name="T0" fmla="*/ 404 w 809"/>
                <a:gd name="T1" fmla="*/ 808 h 809"/>
                <a:gd name="T2" fmla="*/ 332 w 809"/>
                <a:gd name="T3" fmla="*/ 802 h 809"/>
                <a:gd name="T4" fmla="*/ 263 w 809"/>
                <a:gd name="T5" fmla="*/ 783 h 809"/>
                <a:gd name="T6" fmla="*/ 200 w 809"/>
                <a:gd name="T7" fmla="*/ 753 h 809"/>
                <a:gd name="T8" fmla="*/ 144 w 809"/>
                <a:gd name="T9" fmla="*/ 713 h 809"/>
                <a:gd name="T10" fmla="*/ 95 w 809"/>
                <a:gd name="T11" fmla="*/ 665 h 809"/>
                <a:gd name="T12" fmla="*/ 55 w 809"/>
                <a:gd name="T13" fmla="*/ 608 h 809"/>
                <a:gd name="T14" fmla="*/ 25 w 809"/>
                <a:gd name="T15" fmla="*/ 545 h 809"/>
                <a:gd name="T16" fmla="*/ 7 w 809"/>
                <a:gd name="T17" fmla="*/ 477 h 809"/>
                <a:gd name="T18" fmla="*/ 0 w 809"/>
                <a:gd name="T19" fmla="*/ 404 h 809"/>
                <a:gd name="T20" fmla="*/ 7 w 809"/>
                <a:gd name="T21" fmla="*/ 332 h 809"/>
                <a:gd name="T22" fmla="*/ 25 w 809"/>
                <a:gd name="T23" fmla="*/ 263 h 809"/>
                <a:gd name="T24" fmla="*/ 55 w 809"/>
                <a:gd name="T25" fmla="*/ 200 h 809"/>
                <a:gd name="T26" fmla="*/ 95 w 809"/>
                <a:gd name="T27" fmla="*/ 144 h 809"/>
                <a:gd name="T28" fmla="*/ 144 w 809"/>
                <a:gd name="T29" fmla="*/ 95 h 809"/>
                <a:gd name="T30" fmla="*/ 200 w 809"/>
                <a:gd name="T31" fmla="*/ 55 h 809"/>
                <a:gd name="T32" fmla="*/ 263 w 809"/>
                <a:gd name="T33" fmla="*/ 25 h 809"/>
                <a:gd name="T34" fmla="*/ 332 w 809"/>
                <a:gd name="T35" fmla="*/ 7 h 809"/>
                <a:gd name="T36" fmla="*/ 404 w 809"/>
                <a:gd name="T37" fmla="*/ 0 h 809"/>
                <a:gd name="T38" fmla="*/ 483 w 809"/>
                <a:gd name="T39" fmla="*/ 8 h 809"/>
                <a:gd name="T40" fmla="*/ 559 w 809"/>
                <a:gd name="T41" fmla="*/ 31 h 809"/>
                <a:gd name="T42" fmla="*/ 628 w 809"/>
                <a:gd name="T43" fmla="*/ 68 h 809"/>
                <a:gd name="T44" fmla="*/ 690 w 809"/>
                <a:gd name="T45" fmla="*/ 118 h 809"/>
                <a:gd name="T46" fmla="*/ 740 w 809"/>
                <a:gd name="T47" fmla="*/ 180 h 809"/>
                <a:gd name="T48" fmla="*/ 778 w 809"/>
                <a:gd name="T49" fmla="*/ 250 h 809"/>
                <a:gd name="T50" fmla="*/ 801 w 809"/>
                <a:gd name="T51" fmla="*/ 325 h 809"/>
                <a:gd name="T52" fmla="*/ 808 w 809"/>
                <a:gd name="T53" fmla="*/ 404 h 809"/>
                <a:gd name="T54" fmla="*/ 802 w 809"/>
                <a:gd name="T55" fmla="*/ 477 h 809"/>
                <a:gd name="T56" fmla="*/ 783 w 809"/>
                <a:gd name="T57" fmla="*/ 545 h 809"/>
                <a:gd name="T58" fmla="*/ 753 w 809"/>
                <a:gd name="T59" fmla="*/ 608 h 809"/>
                <a:gd name="T60" fmla="*/ 713 w 809"/>
                <a:gd name="T61" fmla="*/ 665 h 809"/>
                <a:gd name="T62" fmla="*/ 665 w 809"/>
                <a:gd name="T63" fmla="*/ 713 h 809"/>
                <a:gd name="T64" fmla="*/ 608 w 809"/>
                <a:gd name="T65" fmla="*/ 753 h 809"/>
                <a:gd name="T66" fmla="*/ 545 w 809"/>
                <a:gd name="T67" fmla="*/ 783 h 809"/>
                <a:gd name="T68" fmla="*/ 477 w 809"/>
                <a:gd name="T69" fmla="*/ 802 h 809"/>
                <a:gd name="T70" fmla="*/ 404 w 809"/>
                <a:gd name="T71"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9" h="809">
                  <a:moveTo>
                    <a:pt x="404" y="808"/>
                  </a:moveTo>
                  <a:lnTo>
                    <a:pt x="332" y="802"/>
                  </a:lnTo>
                  <a:lnTo>
                    <a:pt x="263" y="783"/>
                  </a:lnTo>
                  <a:lnTo>
                    <a:pt x="200" y="753"/>
                  </a:lnTo>
                  <a:lnTo>
                    <a:pt x="144" y="713"/>
                  </a:lnTo>
                  <a:lnTo>
                    <a:pt x="95" y="665"/>
                  </a:lnTo>
                  <a:lnTo>
                    <a:pt x="55" y="608"/>
                  </a:lnTo>
                  <a:lnTo>
                    <a:pt x="25" y="545"/>
                  </a:lnTo>
                  <a:lnTo>
                    <a:pt x="7" y="477"/>
                  </a:lnTo>
                  <a:lnTo>
                    <a:pt x="0" y="404"/>
                  </a:lnTo>
                  <a:lnTo>
                    <a:pt x="7" y="332"/>
                  </a:lnTo>
                  <a:lnTo>
                    <a:pt x="25" y="263"/>
                  </a:lnTo>
                  <a:lnTo>
                    <a:pt x="55" y="200"/>
                  </a:lnTo>
                  <a:lnTo>
                    <a:pt x="95" y="144"/>
                  </a:lnTo>
                  <a:lnTo>
                    <a:pt x="144" y="95"/>
                  </a:lnTo>
                  <a:lnTo>
                    <a:pt x="200" y="55"/>
                  </a:lnTo>
                  <a:lnTo>
                    <a:pt x="263" y="25"/>
                  </a:lnTo>
                  <a:lnTo>
                    <a:pt x="332" y="7"/>
                  </a:lnTo>
                  <a:lnTo>
                    <a:pt x="404" y="0"/>
                  </a:lnTo>
                  <a:lnTo>
                    <a:pt x="483" y="8"/>
                  </a:lnTo>
                  <a:lnTo>
                    <a:pt x="559" y="31"/>
                  </a:lnTo>
                  <a:lnTo>
                    <a:pt x="628" y="68"/>
                  </a:lnTo>
                  <a:lnTo>
                    <a:pt x="690" y="118"/>
                  </a:lnTo>
                  <a:lnTo>
                    <a:pt x="740" y="180"/>
                  </a:lnTo>
                  <a:lnTo>
                    <a:pt x="778" y="250"/>
                  </a:lnTo>
                  <a:lnTo>
                    <a:pt x="801" y="325"/>
                  </a:lnTo>
                  <a:lnTo>
                    <a:pt x="808" y="404"/>
                  </a:lnTo>
                  <a:lnTo>
                    <a:pt x="802" y="477"/>
                  </a:lnTo>
                  <a:lnTo>
                    <a:pt x="783" y="545"/>
                  </a:lnTo>
                  <a:lnTo>
                    <a:pt x="753" y="608"/>
                  </a:lnTo>
                  <a:lnTo>
                    <a:pt x="713" y="665"/>
                  </a:lnTo>
                  <a:lnTo>
                    <a:pt x="665" y="713"/>
                  </a:lnTo>
                  <a:lnTo>
                    <a:pt x="608" y="753"/>
                  </a:lnTo>
                  <a:lnTo>
                    <a:pt x="545" y="783"/>
                  </a:lnTo>
                  <a:lnTo>
                    <a:pt x="477" y="802"/>
                  </a:lnTo>
                  <a:lnTo>
                    <a:pt x="404" y="808"/>
                  </a:lnTo>
                  <a:close/>
                </a:path>
              </a:pathLst>
            </a:custGeom>
            <a:solidFill>
              <a:srgbClr val="FBBC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AutoShape 2">
              <a:extLst>
                <a:ext uri="{FF2B5EF4-FFF2-40B4-BE49-F238E27FC236}">
                  <a16:creationId xmlns:a16="http://schemas.microsoft.com/office/drawing/2014/main" id="{C1144978-67B2-4651-86CA-4D3EA8E6F6AB}"/>
                </a:ext>
              </a:extLst>
            </p:cNvPr>
            <p:cNvSpPr>
              <a:spLocks/>
            </p:cNvSpPr>
            <p:nvPr/>
          </p:nvSpPr>
          <p:spPr bwMode="auto">
            <a:xfrm>
              <a:off x="198" y="175"/>
              <a:ext cx="412" cy="458"/>
            </a:xfrm>
            <a:custGeom>
              <a:avLst/>
              <a:gdLst>
                <a:gd name="T0" fmla="+- 0 339 198"/>
                <a:gd name="T1" fmla="*/ T0 w 412"/>
                <a:gd name="T2" fmla="+- 0 221 175"/>
                <a:gd name="T3" fmla="*/ 221 h 458"/>
                <a:gd name="T4" fmla="+- 0 364 198"/>
                <a:gd name="T5" fmla="*/ T4 w 412"/>
                <a:gd name="T6" fmla="+- 0 188 175"/>
                <a:gd name="T7" fmla="*/ 188 h 458"/>
                <a:gd name="T8" fmla="+- 0 404 198"/>
                <a:gd name="T9" fmla="*/ T8 w 412"/>
                <a:gd name="T10" fmla="+- 0 175 175"/>
                <a:gd name="T11" fmla="*/ 175 h 458"/>
                <a:gd name="T12" fmla="+- 0 443 198"/>
                <a:gd name="T13" fmla="*/ T12 w 412"/>
                <a:gd name="T14" fmla="+- 0 188 175"/>
                <a:gd name="T15" fmla="*/ 188 h 458"/>
                <a:gd name="T16" fmla="+- 0 468 198"/>
                <a:gd name="T17" fmla="*/ T16 w 412"/>
                <a:gd name="T18" fmla="+- 0 221 175"/>
                <a:gd name="T19" fmla="*/ 221 h 458"/>
                <a:gd name="T20" fmla="+- 0 244 198"/>
                <a:gd name="T21" fmla="*/ T20 w 412"/>
                <a:gd name="T22" fmla="+- 0 633 175"/>
                <a:gd name="T23" fmla="*/ 633 h 458"/>
                <a:gd name="T24" fmla="+- 0 212 198"/>
                <a:gd name="T25" fmla="*/ T24 w 412"/>
                <a:gd name="T26" fmla="+- 0 619 175"/>
                <a:gd name="T27" fmla="*/ 619 h 458"/>
                <a:gd name="T28" fmla="+- 0 198 198"/>
                <a:gd name="T29" fmla="*/ T28 w 412"/>
                <a:gd name="T30" fmla="+- 0 587 175"/>
                <a:gd name="T31" fmla="*/ 587 h 458"/>
                <a:gd name="T32" fmla="+- 0 202 198"/>
                <a:gd name="T33" fmla="*/ T32 w 412"/>
                <a:gd name="T34" fmla="+- 0 249 175"/>
                <a:gd name="T35" fmla="*/ 249 h 458"/>
                <a:gd name="T36" fmla="+- 0 226 198"/>
                <a:gd name="T37" fmla="*/ T36 w 412"/>
                <a:gd name="T38" fmla="+- 0 225 175"/>
                <a:gd name="T39" fmla="*/ 225 h 458"/>
                <a:gd name="T40" fmla="+- 0 390 198"/>
                <a:gd name="T41" fmla="*/ T40 w 412"/>
                <a:gd name="T42" fmla="+- 0 221 175"/>
                <a:gd name="T43" fmla="*/ 221 h 458"/>
                <a:gd name="T44" fmla="+- 0 379 198"/>
                <a:gd name="T45" fmla="*/ T44 w 412"/>
                <a:gd name="T46" fmla="+- 0 244 175"/>
                <a:gd name="T47" fmla="*/ 244 h 458"/>
                <a:gd name="T48" fmla="+- 0 389 198"/>
                <a:gd name="T49" fmla="*/ T48 w 412"/>
                <a:gd name="T50" fmla="+- 0 268 175"/>
                <a:gd name="T51" fmla="*/ 268 h 458"/>
                <a:gd name="T52" fmla="+- 0 610 198"/>
                <a:gd name="T53" fmla="*/ T52 w 412"/>
                <a:gd name="T54" fmla="+- 0 313 175"/>
                <a:gd name="T55" fmla="*/ 313 h 458"/>
                <a:gd name="T56" fmla="+- 0 288 198"/>
                <a:gd name="T57" fmla="*/ T56 w 412"/>
                <a:gd name="T58" fmla="+- 0 358 175"/>
                <a:gd name="T59" fmla="*/ 358 h 458"/>
                <a:gd name="T60" fmla="+- 0 610 198"/>
                <a:gd name="T61" fmla="*/ T60 w 412"/>
                <a:gd name="T62" fmla="+- 0 404 175"/>
                <a:gd name="T63" fmla="*/ 404 h 458"/>
                <a:gd name="T64" fmla="+- 0 288 198"/>
                <a:gd name="T65" fmla="*/ T64 w 412"/>
                <a:gd name="T66" fmla="+- 0 450 175"/>
                <a:gd name="T67" fmla="*/ 450 h 458"/>
                <a:gd name="T68" fmla="+- 0 610 198"/>
                <a:gd name="T69" fmla="*/ T68 w 412"/>
                <a:gd name="T70" fmla="+- 0 495 175"/>
                <a:gd name="T71" fmla="*/ 495 h 458"/>
                <a:gd name="T72" fmla="+- 0 288 198"/>
                <a:gd name="T73" fmla="*/ T72 w 412"/>
                <a:gd name="T74" fmla="+- 0 541 175"/>
                <a:gd name="T75" fmla="*/ 541 h 458"/>
                <a:gd name="T76" fmla="+- 0 610 198"/>
                <a:gd name="T77" fmla="*/ T76 w 412"/>
                <a:gd name="T78" fmla="+- 0 587 175"/>
                <a:gd name="T79" fmla="*/ 587 h 458"/>
                <a:gd name="T80" fmla="+- 0 596 198"/>
                <a:gd name="T81" fmla="*/ T80 w 412"/>
                <a:gd name="T82" fmla="+- 0 619 175"/>
                <a:gd name="T83" fmla="*/ 619 h 458"/>
                <a:gd name="T84" fmla="+- 0 564 198"/>
                <a:gd name="T85" fmla="*/ T84 w 412"/>
                <a:gd name="T86" fmla="+- 0 633 175"/>
                <a:gd name="T87" fmla="*/ 633 h 458"/>
                <a:gd name="T88" fmla="+- 0 416 198"/>
                <a:gd name="T89" fmla="*/ T88 w 412"/>
                <a:gd name="T90" fmla="+- 0 268 175"/>
                <a:gd name="T91" fmla="*/ 268 h 458"/>
                <a:gd name="T92" fmla="+- 0 426 198"/>
                <a:gd name="T93" fmla="*/ T92 w 412"/>
                <a:gd name="T94" fmla="+- 0 231 175"/>
                <a:gd name="T95" fmla="*/ 231 h 458"/>
                <a:gd name="T96" fmla="+- 0 563 198"/>
                <a:gd name="T97" fmla="*/ T96 w 412"/>
                <a:gd name="T98" fmla="+- 0 221 175"/>
                <a:gd name="T99" fmla="*/ 221 h 458"/>
                <a:gd name="T100" fmla="+- 0 595 198"/>
                <a:gd name="T101" fmla="*/ T100 w 412"/>
                <a:gd name="T102" fmla="+- 0 234 175"/>
                <a:gd name="T103" fmla="*/ 234 h 458"/>
                <a:gd name="T104" fmla="+- 0 610 198"/>
                <a:gd name="T105" fmla="*/ T104 w 412"/>
                <a:gd name="T106" fmla="+- 0 267 175"/>
                <a:gd name="T107" fmla="*/ 267 h 458"/>
                <a:gd name="T108" fmla="+- 0 610 198"/>
                <a:gd name="T109" fmla="*/ T108 w 412"/>
                <a:gd name="T110" fmla="+- 0 358 175"/>
                <a:gd name="T111" fmla="*/ 358 h 458"/>
                <a:gd name="T112" fmla="+- 0 517 198"/>
                <a:gd name="T113" fmla="*/ T112 w 412"/>
                <a:gd name="T114" fmla="+- 0 313 175"/>
                <a:gd name="T115" fmla="*/ 313 h 458"/>
                <a:gd name="T116" fmla="+- 0 610 198"/>
                <a:gd name="T117" fmla="*/ T116 w 412"/>
                <a:gd name="T118" fmla="+- 0 358 175"/>
                <a:gd name="T119" fmla="*/ 358 h 458"/>
                <a:gd name="T120" fmla="+- 0 517 198"/>
                <a:gd name="T121" fmla="*/ T120 w 412"/>
                <a:gd name="T122" fmla="+- 0 450 175"/>
                <a:gd name="T123" fmla="*/ 450 h 458"/>
                <a:gd name="T124" fmla="+- 0 610 198"/>
                <a:gd name="T125" fmla="*/ T124 w 412"/>
                <a:gd name="T126" fmla="+- 0 404 175"/>
                <a:gd name="T127" fmla="*/ 404 h 458"/>
                <a:gd name="T128" fmla="+- 0 610 198"/>
                <a:gd name="T129" fmla="*/ T128 w 412"/>
                <a:gd name="T130" fmla="+- 0 541 175"/>
                <a:gd name="T131" fmla="*/ 541 h 458"/>
                <a:gd name="T132" fmla="+- 0 448 198"/>
                <a:gd name="T133" fmla="*/ T132 w 412"/>
                <a:gd name="T134" fmla="+- 0 495 175"/>
                <a:gd name="T135" fmla="*/ 495 h 458"/>
                <a:gd name="T136" fmla="+- 0 610 198"/>
                <a:gd name="T137" fmla="*/ T136 w 412"/>
                <a:gd name="T138" fmla="+- 0 541 175"/>
                <a:gd name="T139" fmla="*/ 541 h 4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412" h="458">
                  <a:moveTo>
                    <a:pt x="270" y="46"/>
                  </a:moveTo>
                  <a:lnTo>
                    <a:pt x="141" y="46"/>
                  </a:lnTo>
                  <a:lnTo>
                    <a:pt x="151" y="28"/>
                  </a:lnTo>
                  <a:lnTo>
                    <a:pt x="166" y="13"/>
                  </a:lnTo>
                  <a:lnTo>
                    <a:pt x="184" y="4"/>
                  </a:lnTo>
                  <a:lnTo>
                    <a:pt x="206" y="0"/>
                  </a:lnTo>
                  <a:lnTo>
                    <a:pt x="227" y="4"/>
                  </a:lnTo>
                  <a:lnTo>
                    <a:pt x="245" y="13"/>
                  </a:lnTo>
                  <a:lnTo>
                    <a:pt x="260" y="28"/>
                  </a:lnTo>
                  <a:lnTo>
                    <a:pt x="270" y="46"/>
                  </a:lnTo>
                  <a:close/>
                  <a:moveTo>
                    <a:pt x="366" y="458"/>
                  </a:moveTo>
                  <a:lnTo>
                    <a:pt x="46" y="458"/>
                  </a:lnTo>
                  <a:lnTo>
                    <a:pt x="28" y="454"/>
                  </a:lnTo>
                  <a:lnTo>
                    <a:pt x="14" y="444"/>
                  </a:lnTo>
                  <a:lnTo>
                    <a:pt x="4" y="430"/>
                  </a:lnTo>
                  <a:lnTo>
                    <a:pt x="0" y="412"/>
                  </a:lnTo>
                  <a:lnTo>
                    <a:pt x="0" y="92"/>
                  </a:lnTo>
                  <a:lnTo>
                    <a:pt x="4" y="74"/>
                  </a:lnTo>
                  <a:lnTo>
                    <a:pt x="14" y="60"/>
                  </a:lnTo>
                  <a:lnTo>
                    <a:pt x="28" y="50"/>
                  </a:lnTo>
                  <a:lnTo>
                    <a:pt x="46" y="46"/>
                  </a:lnTo>
                  <a:lnTo>
                    <a:pt x="192" y="46"/>
                  </a:lnTo>
                  <a:lnTo>
                    <a:pt x="182" y="56"/>
                  </a:lnTo>
                  <a:lnTo>
                    <a:pt x="181" y="69"/>
                  </a:lnTo>
                  <a:lnTo>
                    <a:pt x="181" y="83"/>
                  </a:lnTo>
                  <a:lnTo>
                    <a:pt x="191" y="93"/>
                  </a:lnTo>
                  <a:lnTo>
                    <a:pt x="412" y="93"/>
                  </a:lnTo>
                  <a:lnTo>
                    <a:pt x="412" y="138"/>
                  </a:lnTo>
                  <a:lnTo>
                    <a:pt x="90" y="138"/>
                  </a:lnTo>
                  <a:lnTo>
                    <a:pt x="90" y="183"/>
                  </a:lnTo>
                  <a:lnTo>
                    <a:pt x="412" y="183"/>
                  </a:lnTo>
                  <a:lnTo>
                    <a:pt x="412" y="229"/>
                  </a:lnTo>
                  <a:lnTo>
                    <a:pt x="90" y="229"/>
                  </a:lnTo>
                  <a:lnTo>
                    <a:pt x="90" y="275"/>
                  </a:lnTo>
                  <a:lnTo>
                    <a:pt x="412" y="275"/>
                  </a:lnTo>
                  <a:lnTo>
                    <a:pt x="412" y="320"/>
                  </a:lnTo>
                  <a:lnTo>
                    <a:pt x="90" y="320"/>
                  </a:lnTo>
                  <a:lnTo>
                    <a:pt x="90" y="366"/>
                  </a:lnTo>
                  <a:lnTo>
                    <a:pt x="412" y="366"/>
                  </a:lnTo>
                  <a:lnTo>
                    <a:pt x="412" y="412"/>
                  </a:lnTo>
                  <a:lnTo>
                    <a:pt x="408" y="430"/>
                  </a:lnTo>
                  <a:lnTo>
                    <a:pt x="398" y="444"/>
                  </a:lnTo>
                  <a:lnTo>
                    <a:pt x="384" y="454"/>
                  </a:lnTo>
                  <a:lnTo>
                    <a:pt x="366" y="458"/>
                  </a:lnTo>
                  <a:close/>
                  <a:moveTo>
                    <a:pt x="412" y="93"/>
                  </a:moveTo>
                  <a:lnTo>
                    <a:pt x="218" y="93"/>
                  </a:lnTo>
                  <a:lnTo>
                    <a:pt x="228" y="82"/>
                  </a:lnTo>
                  <a:lnTo>
                    <a:pt x="228" y="56"/>
                  </a:lnTo>
                  <a:lnTo>
                    <a:pt x="216" y="46"/>
                  </a:lnTo>
                  <a:lnTo>
                    <a:pt x="365" y="46"/>
                  </a:lnTo>
                  <a:lnTo>
                    <a:pt x="382" y="49"/>
                  </a:lnTo>
                  <a:lnTo>
                    <a:pt x="397" y="59"/>
                  </a:lnTo>
                  <a:lnTo>
                    <a:pt x="407" y="74"/>
                  </a:lnTo>
                  <a:lnTo>
                    <a:pt x="412" y="92"/>
                  </a:lnTo>
                  <a:lnTo>
                    <a:pt x="412" y="93"/>
                  </a:lnTo>
                  <a:close/>
                  <a:moveTo>
                    <a:pt x="412" y="183"/>
                  </a:moveTo>
                  <a:lnTo>
                    <a:pt x="319" y="183"/>
                  </a:lnTo>
                  <a:lnTo>
                    <a:pt x="319" y="138"/>
                  </a:lnTo>
                  <a:lnTo>
                    <a:pt x="412" y="138"/>
                  </a:lnTo>
                  <a:lnTo>
                    <a:pt x="412" y="183"/>
                  </a:lnTo>
                  <a:close/>
                  <a:moveTo>
                    <a:pt x="412" y="275"/>
                  </a:moveTo>
                  <a:lnTo>
                    <a:pt x="319" y="275"/>
                  </a:lnTo>
                  <a:lnTo>
                    <a:pt x="319" y="229"/>
                  </a:lnTo>
                  <a:lnTo>
                    <a:pt x="412" y="229"/>
                  </a:lnTo>
                  <a:lnTo>
                    <a:pt x="412" y="275"/>
                  </a:lnTo>
                  <a:close/>
                  <a:moveTo>
                    <a:pt x="412" y="366"/>
                  </a:moveTo>
                  <a:lnTo>
                    <a:pt x="250" y="366"/>
                  </a:lnTo>
                  <a:lnTo>
                    <a:pt x="250" y="320"/>
                  </a:lnTo>
                  <a:lnTo>
                    <a:pt x="412" y="320"/>
                  </a:lnTo>
                  <a:lnTo>
                    <a:pt x="412" y="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8">
            <a:extLst>
              <a:ext uri="{FF2B5EF4-FFF2-40B4-BE49-F238E27FC236}">
                <a16:creationId xmlns:a16="http://schemas.microsoft.com/office/drawing/2014/main" id="{061D586A-CBA0-4AF4-BE18-D4D1C819C684}"/>
              </a:ext>
            </a:extLst>
          </p:cNvPr>
          <p:cNvSpPr>
            <a:spLocks noChangeArrowheads="1"/>
          </p:cNvSpPr>
          <p:nvPr/>
        </p:nvSpPr>
        <p:spPr bwMode="auto">
          <a:xfrm>
            <a:off x="5086350" y="191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5">
            <a:extLst>
              <a:ext uri="{FF2B5EF4-FFF2-40B4-BE49-F238E27FC236}">
                <a16:creationId xmlns:a16="http://schemas.microsoft.com/office/drawing/2014/main" id="{0EBBD2DC-818D-4EE3-937A-BC4E382335FE}"/>
              </a:ext>
            </a:extLst>
          </p:cNvPr>
          <p:cNvGrpSpPr>
            <a:grpSpLocks/>
          </p:cNvGrpSpPr>
          <p:nvPr/>
        </p:nvGrpSpPr>
        <p:grpSpPr bwMode="auto">
          <a:xfrm>
            <a:off x="6415600" y="1313495"/>
            <a:ext cx="514350" cy="514350"/>
            <a:chOff x="0" y="0"/>
            <a:chExt cx="809" cy="809"/>
          </a:xfrm>
        </p:grpSpPr>
        <p:sp>
          <p:nvSpPr>
            <p:cNvPr id="8" name="Freeform 7">
              <a:extLst>
                <a:ext uri="{FF2B5EF4-FFF2-40B4-BE49-F238E27FC236}">
                  <a16:creationId xmlns:a16="http://schemas.microsoft.com/office/drawing/2014/main" id="{CA11260B-E211-4F41-BA6B-C6CF703FE79B}"/>
                </a:ext>
              </a:extLst>
            </p:cNvPr>
            <p:cNvSpPr>
              <a:spLocks/>
            </p:cNvSpPr>
            <p:nvPr/>
          </p:nvSpPr>
          <p:spPr bwMode="auto">
            <a:xfrm>
              <a:off x="0" y="0"/>
              <a:ext cx="809" cy="809"/>
            </a:xfrm>
            <a:custGeom>
              <a:avLst/>
              <a:gdLst>
                <a:gd name="T0" fmla="*/ 404 w 809"/>
                <a:gd name="T1" fmla="*/ 808 h 809"/>
                <a:gd name="T2" fmla="*/ 332 w 809"/>
                <a:gd name="T3" fmla="*/ 802 h 809"/>
                <a:gd name="T4" fmla="*/ 263 w 809"/>
                <a:gd name="T5" fmla="*/ 783 h 809"/>
                <a:gd name="T6" fmla="*/ 200 w 809"/>
                <a:gd name="T7" fmla="*/ 753 h 809"/>
                <a:gd name="T8" fmla="*/ 144 w 809"/>
                <a:gd name="T9" fmla="*/ 713 h 809"/>
                <a:gd name="T10" fmla="*/ 95 w 809"/>
                <a:gd name="T11" fmla="*/ 665 h 809"/>
                <a:gd name="T12" fmla="*/ 55 w 809"/>
                <a:gd name="T13" fmla="*/ 608 h 809"/>
                <a:gd name="T14" fmla="*/ 25 w 809"/>
                <a:gd name="T15" fmla="*/ 545 h 809"/>
                <a:gd name="T16" fmla="*/ 7 w 809"/>
                <a:gd name="T17" fmla="*/ 477 h 809"/>
                <a:gd name="T18" fmla="*/ 0 w 809"/>
                <a:gd name="T19" fmla="*/ 404 h 809"/>
                <a:gd name="T20" fmla="*/ 7 w 809"/>
                <a:gd name="T21" fmla="*/ 332 h 809"/>
                <a:gd name="T22" fmla="*/ 25 w 809"/>
                <a:gd name="T23" fmla="*/ 263 h 809"/>
                <a:gd name="T24" fmla="*/ 55 w 809"/>
                <a:gd name="T25" fmla="*/ 200 h 809"/>
                <a:gd name="T26" fmla="*/ 95 w 809"/>
                <a:gd name="T27" fmla="*/ 144 h 809"/>
                <a:gd name="T28" fmla="*/ 144 w 809"/>
                <a:gd name="T29" fmla="*/ 95 h 809"/>
                <a:gd name="T30" fmla="*/ 200 w 809"/>
                <a:gd name="T31" fmla="*/ 55 h 809"/>
                <a:gd name="T32" fmla="*/ 263 w 809"/>
                <a:gd name="T33" fmla="*/ 25 h 809"/>
                <a:gd name="T34" fmla="*/ 332 w 809"/>
                <a:gd name="T35" fmla="*/ 7 h 809"/>
                <a:gd name="T36" fmla="*/ 404 w 809"/>
                <a:gd name="T37" fmla="*/ 0 h 809"/>
                <a:gd name="T38" fmla="*/ 483 w 809"/>
                <a:gd name="T39" fmla="*/ 8 h 809"/>
                <a:gd name="T40" fmla="*/ 559 w 809"/>
                <a:gd name="T41" fmla="*/ 31 h 809"/>
                <a:gd name="T42" fmla="*/ 628 w 809"/>
                <a:gd name="T43" fmla="*/ 68 h 809"/>
                <a:gd name="T44" fmla="*/ 690 w 809"/>
                <a:gd name="T45" fmla="*/ 118 h 809"/>
                <a:gd name="T46" fmla="*/ 740 w 809"/>
                <a:gd name="T47" fmla="*/ 180 h 809"/>
                <a:gd name="T48" fmla="*/ 778 w 809"/>
                <a:gd name="T49" fmla="*/ 250 h 809"/>
                <a:gd name="T50" fmla="*/ 801 w 809"/>
                <a:gd name="T51" fmla="*/ 325 h 809"/>
                <a:gd name="T52" fmla="*/ 808 w 809"/>
                <a:gd name="T53" fmla="*/ 404 h 809"/>
                <a:gd name="T54" fmla="*/ 802 w 809"/>
                <a:gd name="T55" fmla="*/ 477 h 809"/>
                <a:gd name="T56" fmla="*/ 783 w 809"/>
                <a:gd name="T57" fmla="*/ 545 h 809"/>
                <a:gd name="T58" fmla="*/ 753 w 809"/>
                <a:gd name="T59" fmla="*/ 608 h 809"/>
                <a:gd name="T60" fmla="*/ 713 w 809"/>
                <a:gd name="T61" fmla="*/ 665 h 809"/>
                <a:gd name="T62" fmla="*/ 665 w 809"/>
                <a:gd name="T63" fmla="*/ 713 h 809"/>
                <a:gd name="T64" fmla="*/ 608 w 809"/>
                <a:gd name="T65" fmla="*/ 753 h 809"/>
                <a:gd name="T66" fmla="*/ 545 w 809"/>
                <a:gd name="T67" fmla="*/ 783 h 809"/>
                <a:gd name="T68" fmla="*/ 477 w 809"/>
                <a:gd name="T69" fmla="*/ 802 h 809"/>
                <a:gd name="T70" fmla="*/ 404 w 809"/>
                <a:gd name="T71"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9" h="809">
                  <a:moveTo>
                    <a:pt x="404" y="808"/>
                  </a:moveTo>
                  <a:lnTo>
                    <a:pt x="332" y="802"/>
                  </a:lnTo>
                  <a:lnTo>
                    <a:pt x="263" y="783"/>
                  </a:lnTo>
                  <a:lnTo>
                    <a:pt x="200" y="753"/>
                  </a:lnTo>
                  <a:lnTo>
                    <a:pt x="144" y="713"/>
                  </a:lnTo>
                  <a:lnTo>
                    <a:pt x="95" y="665"/>
                  </a:lnTo>
                  <a:lnTo>
                    <a:pt x="55" y="608"/>
                  </a:lnTo>
                  <a:lnTo>
                    <a:pt x="25" y="545"/>
                  </a:lnTo>
                  <a:lnTo>
                    <a:pt x="7" y="477"/>
                  </a:lnTo>
                  <a:lnTo>
                    <a:pt x="0" y="404"/>
                  </a:lnTo>
                  <a:lnTo>
                    <a:pt x="7" y="332"/>
                  </a:lnTo>
                  <a:lnTo>
                    <a:pt x="25" y="263"/>
                  </a:lnTo>
                  <a:lnTo>
                    <a:pt x="55" y="200"/>
                  </a:lnTo>
                  <a:lnTo>
                    <a:pt x="95" y="144"/>
                  </a:lnTo>
                  <a:lnTo>
                    <a:pt x="144" y="95"/>
                  </a:lnTo>
                  <a:lnTo>
                    <a:pt x="200" y="55"/>
                  </a:lnTo>
                  <a:lnTo>
                    <a:pt x="263" y="25"/>
                  </a:lnTo>
                  <a:lnTo>
                    <a:pt x="332" y="7"/>
                  </a:lnTo>
                  <a:lnTo>
                    <a:pt x="404" y="0"/>
                  </a:lnTo>
                  <a:lnTo>
                    <a:pt x="483" y="8"/>
                  </a:lnTo>
                  <a:lnTo>
                    <a:pt x="559" y="31"/>
                  </a:lnTo>
                  <a:lnTo>
                    <a:pt x="628" y="68"/>
                  </a:lnTo>
                  <a:lnTo>
                    <a:pt x="690" y="118"/>
                  </a:lnTo>
                  <a:lnTo>
                    <a:pt x="740" y="180"/>
                  </a:lnTo>
                  <a:lnTo>
                    <a:pt x="778" y="250"/>
                  </a:lnTo>
                  <a:lnTo>
                    <a:pt x="801" y="325"/>
                  </a:lnTo>
                  <a:lnTo>
                    <a:pt x="808" y="404"/>
                  </a:lnTo>
                  <a:lnTo>
                    <a:pt x="802" y="477"/>
                  </a:lnTo>
                  <a:lnTo>
                    <a:pt x="783" y="545"/>
                  </a:lnTo>
                  <a:lnTo>
                    <a:pt x="753" y="608"/>
                  </a:lnTo>
                  <a:lnTo>
                    <a:pt x="713" y="665"/>
                  </a:lnTo>
                  <a:lnTo>
                    <a:pt x="665" y="713"/>
                  </a:lnTo>
                  <a:lnTo>
                    <a:pt x="608" y="753"/>
                  </a:lnTo>
                  <a:lnTo>
                    <a:pt x="545" y="783"/>
                  </a:lnTo>
                  <a:lnTo>
                    <a:pt x="477" y="802"/>
                  </a:lnTo>
                  <a:lnTo>
                    <a:pt x="404" y="808"/>
                  </a:lnTo>
                  <a:close/>
                </a:path>
              </a:pathLst>
            </a:custGeom>
            <a:solidFill>
              <a:srgbClr val="FBBC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AutoShape 6">
              <a:extLst>
                <a:ext uri="{FF2B5EF4-FFF2-40B4-BE49-F238E27FC236}">
                  <a16:creationId xmlns:a16="http://schemas.microsoft.com/office/drawing/2014/main" id="{32F2A3B4-F25C-4C9E-87A0-D89E0983716E}"/>
                </a:ext>
              </a:extLst>
            </p:cNvPr>
            <p:cNvSpPr>
              <a:spLocks/>
            </p:cNvSpPr>
            <p:nvPr/>
          </p:nvSpPr>
          <p:spPr bwMode="auto">
            <a:xfrm>
              <a:off x="228" y="152"/>
              <a:ext cx="351" cy="503"/>
            </a:xfrm>
            <a:custGeom>
              <a:avLst/>
              <a:gdLst>
                <a:gd name="T0" fmla="+- 0 404 229"/>
                <a:gd name="T1" fmla="*/ T0 w 351"/>
                <a:gd name="T2" fmla="+- 0 655 153"/>
                <a:gd name="T3" fmla="*/ 655 h 503"/>
                <a:gd name="T4" fmla="+- 0 376 229"/>
                <a:gd name="T5" fmla="*/ T4 w 351"/>
                <a:gd name="T6" fmla="+- 0 623 153"/>
                <a:gd name="T7" fmla="*/ 623 h 503"/>
                <a:gd name="T8" fmla="+- 0 316 229"/>
                <a:gd name="T9" fmla="*/ T8 w 351"/>
                <a:gd name="T10" fmla="+- 0 541 153"/>
                <a:gd name="T11" fmla="*/ 541 h 503"/>
                <a:gd name="T12" fmla="+- 0 256 229"/>
                <a:gd name="T13" fmla="*/ T12 w 351"/>
                <a:gd name="T14" fmla="+- 0 435 153"/>
                <a:gd name="T15" fmla="*/ 435 h 503"/>
                <a:gd name="T16" fmla="+- 0 229 229"/>
                <a:gd name="T17" fmla="*/ T16 w 351"/>
                <a:gd name="T18" fmla="+- 0 329 153"/>
                <a:gd name="T19" fmla="*/ 329 h 503"/>
                <a:gd name="T20" fmla="+- 0 242 229"/>
                <a:gd name="T21" fmla="*/ T20 w 351"/>
                <a:gd name="T22" fmla="+- 0 260 153"/>
                <a:gd name="T23" fmla="*/ 260 h 503"/>
                <a:gd name="T24" fmla="+- 0 280 229"/>
                <a:gd name="T25" fmla="*/ T24 w 351"/>
                <a:gd name="T26" fmla="+- 0 204 153"/>
                <a:gd name="T27" fmla="*/ 204 h 503"/>
                <a:gd name="T28" fmla="+- 0 335 229"/>
                <a:gd name="T29" fmla="*/ T28 w 351"/>
                <a:gd name="T30" fmla="+- 0 166 153"/>
                <a:gd name="T31" fmla="*/ 166 h 503"/>
                <a:gd name="T32" fmla="+- 0 404 229"/>
                <a:gd name="T33" fmla="*/ T32 w 351"/>
                <a:gd name="T34" fmla="+- 0 153 153"/>
                <a:gd name="T35" fmla="*/ 153 h 503"/>
                <a:gd name="T36" fmla="+- 0 472 229"/>
                <a:gd name="T37" fmla="*/ T36 w 351"/>
                <a:gd name="T38" fmla="+- 0 166 153"/>
                <a:gd name="T39" fmla="*/ 166 h 503"/>
                <a:gd name="T40" fmla="+- 0 527 229"/>
                <a:gd name="T41" fmla="*/ T40 w 351"/>
                <a:gd name="T42" fmla="+- 0 204 153"/>
                <a:gd name="T43" fmla="*/ 204 h 503"/>
                <a:gd name="T44" fmla="+- 0 565 229"/>
                <a:gd name="T45" fmla="*/ T44 w 351"/>
                <a:gd name="T46" fmla="+- 0 260 153"/>
                <a:gd name="T47" fmla="*/ 260 h 503"/>
                <a:gd name="T48" fmla="+- 0 566 229"/>
                <a:gd name="T49" fmla="*/ T48 w 351"/>
                <a:gd name="T50" fmla="+- 0 266 153"/>
                <a:gd name="T51" fmla="*/ 266 h 503"/>
                <a:gd name="T52" fmla="+- 0 404 229"/>
                <a:gd name="T53" fmla="*/ T52 w 351"/>
                <a:gd name="T54" fmla="+- 0 266 153"/>
                <a:gd name="T55" fmla="*/ 266 h 503"/>
                <a:gd name="T56" fmla="+- 0 380 229"/>
                <a:gd name="T57" fmla="*/ T56 w 351"/>
                <a:gd name="T58" fmla="+- 0 271 153"/>
                <a:gd name="T59" fmla="*/ 271 h 503"/>
                <a:gd name="T60" fmla="+- 0 360 229"/>
                <a:gd name="T61" fmla="*/ T60 w 351"/>
                <a:gd name="T62" fmla="+- 0 285 153"/>
                <a:gd name="T63" fmla="*/ 285 h 503"/>
                <a:gd name="T64" fmla="+- 0 347 229"/>
                <a:gd name="T65" fmla="*/ T64 w 351"/>
                <a:gd name="T66" fmla="+- 0 305 153"/>
                <a:gd name="T67" fmla="*/ 305 h 503"/>
                <a:gd name="T68" fmla="+- 0 342 229"/>
                <a:gd name="T69" fmla="*/ T68 w 351"/>
                <a:gd name="T70" fmla="+- 0 329 153"/>
                <a:gd name="T71" fmla="*/ 329 h 503"/>
                <a:gd name="T72" fmla="+- 0 347 229"/>
                <a:gd name="T73" fmla="*/ T72 w 351"/>
                <a:gd name="T74" fmla="+- 0 353 153"/>
                <a:gd name="T75" fmla="*/ 353 h 503"/>
                <a:gd name="T76" fmla="+- 0 360 229"/>
                <a:gd name="T77" fmla="*/ T76 w 351"/>
                <a:gd name="T78" fmla="+- 0 373 153"/>
                <a:gd name="T79" fmla="*/ 373 h 503"/>
                <a:gd name="T80" fmla="+- 0 379 229"/>
                <a:gd name="T81" fmla="*/ T80 w 351"/>
                <a:gd name="T82" fmla="+- 0 386 153"/>
                <a:gd name="T83" fmla="*/ 386 h 503"/>
                <a:gd name="T84" fmla="+- 0 404 229"/>
                <a:gd name="T85" fmla="*/ T84 w 351"/>
                <a:gd name="T86" fmla="+- 0 391 153"/>
                <a:gd name="T87" fmla="*/ 391 h 503"/>
                <a:gd name="T88" fmla="+- 0 577 229"/>
                <a:gd name="T89" fmla="*/ T88 w 351"/>
                <a:gd name="T90" fmla="+- 0 391 153"/>
                <a:gd name="T91" fmla="*/ 391 h 503"/>
                <a:gd name="T92" fmla="+- 0 576 229"/>
                <a:gd name="T93" fmla="*/ T92 w 351"/>
                <a:gd name="T94" fmla="+- 0 408 153"/>
                <a:gd name="T95" fmla="*/ 408 h 503"/>
                <a:gd name="T96" fmla="+- 0 557 229"/>
                <a:gd name="T97" fmla="*/ T96 w 351"/>
                <a:gd name="T98" fmla="+- 0 468 153"/>
                <a:gd name="T99" fmla="*/ 468 h 503"/>
                <a:gd name="T100" fmla="+- 0 505 229"/>
                <a:gd name="T101" fmla="*/ T100 w 351"/>
                <a:gd name="T102" fmla="+- 0 541 153"/>
                <a:gd name="T103" fmla="*/ 541 h 503"/>
                <a:gd name="T104" fmla="+- 0 404 229"/>
                <a:gd name="T105" fmla="*/ T104 w 351"/>
                <a:gd name="T106" fmla="+- 0 655 153"/>
                <a:gd name="T107" fmla="*/ 655 h 503"/>
                <a:gd name="T108" fmla="+- 0 577 229"/>
                <a:gd name="T109" fmla="*/ T108 w 351"/>
                <a:gd name="T110" fmla="+- 0 391 153"/>
                <a:gd name="T111" fmla="*/ 391 h 503"/>
                <a:gd name="T112" fmla="+- 0 404 229"/>
                <a:gd name="T113" fmla="*/ T112 w 351"/>
                <a:gd name="T114" fmla="+- 0 391 153"/>
                <a:gd name="T115" fmla="*/ 391 h 503"/>
                <a:gd name="T116" fmla="+- 0 428 229"/>
                <a:gd name="T117" fmla="*/ T116 w 351"/>
                <a:gd name="T118" fmla="+- 0 386 153"/>
                <a:gd name="T119" fmla="*/ 386 h 503"/>
                <a:gd name="T120" fmla="+- 0 447 229"/>
                <a:gd name="T121" fmla="*/ T120 w 351"/>
                <a:gd name="T122" fmla="+- 0 373 153"/>
                <a:gd name="T123" fmla="*/ 373 h 503"/>
                <a:gd name="T124" fmla="+- 0 461 229"/>
                <a:gd name="T125" fmla="*/ T124 w 351"/>
                <a:gd name="T126" fmla="+- 0 353 153"/>
                <a:gd name="T127" fmla="*/ 353 h 503"/>
                <a:gd name="T128" fmla="+- 0 466 229"/>
                <a:gd name="T129" fmla="*/ T128 w 351"/>
                <a:gd name="T130" fmla="+- 0 329 153"/>
                <a:gd name="T131" fmla="*/ 329 h 503"/>
                <a:gd name="T132" fmla="+- 0 461 229"/>
                <a:gd name="T133" fmla="*/ T132 w 351"/>
                <a:gd name="T134" fmla="+- 0 305 153"/>
                <a:gd name="T135" fmla="*/ 305 h 503"/>
                <a:gd name="T136" fmla="+- 0 448 229"/>
                <a:gd name="T137" fmla="*/ T136 w 351"/>
                <a:gd name="T138" fmla="+- 0 285 153"/>
                <a:gd name="T139" fmla="*/ 285 h 503"/>
                <a:gd name="T140" fmla="+- 0 428 229"/>
                <a:gd name="T141" fmla="*/ T140 w 351"/>
                <a:gd name="T142" fmla="+- 0 271 153"/>
                <a:gd name="T143" fmla="*/ 271 h 503"/>
                <a:gd name="T144" fmla="+- 0 404 229"/>
                <a:gd name="T145" fmla="*/ T144 w 351"/>
                <a:gd name="T146" fmla="+- 0 266 153"/>
                <a:gd name="T147" fmla="*/ 266 h 503"/>
                <a:gd name="T148" fmla="+- 0 566 229"/>
                <a:gd name="T149" fmla="*/ T148 w 351"/>
                <a:gd name="T150" fmla="+- 0 266 153"/>
                <a:gd name="T151" fmla="*/ 266 h 503"/>
                <a:gd name="T152" fmla="+- 0 579 229"/>
                <a:gd name="T153" fmla="*/ T152 w 351"/>
                <a:gd name="T154" fmla="+- 0 329 153"/>
                <a:gd name="T155" fmla="*/ 329 h 503"/>
                <a:gd name="T156" fmla="+- 0 577 229"/>
                <a:gd name="T157" fmla="*/ T156 w 351"/>
                <a:gd name="T158" fmla="+- 0 391 153"/>
                <a:gd name="T159" fmla="*/ 391 h 5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351" h="503">
                  <a:moveTo>
                    <a:pt x="175" y="502"/>
                  </a:moveTo>
                  <a:lnTo>
                    <a:pt x="147" y="470"/>
                  </a:lnTo>
                  <a:lnTo>
                    <a:pt x="87" y="388"/>
                  </a:lnTo>
                  <a:lnTo>
                    <a:pt x="27" y="282"/>
                  </a:lnTo>
                  <a:lnTo>
                    <a:pt x="0" y="176"/>
                  </a:lnTo>
                  <a:lnTo>
                    <a:pt x="13" y="107"/>
                  </a:lnTo>
                  <a:lnTo>
                    <a:pt x="51" y="51"/>
                  </a:lnTo>
                  <a:lnTo>
                    <a:pt x="106" y="13"/>
                  </a:lnTo>
                  <a:lnTo>
                    <a:pt x="175" y="0"/>
                  </a:lnTo>
                  <a:lnTo>
                    <a:pt x="243" y="13"/>
                  </a:lnTo>
                  <a:lnTo>
                    <a:pt x="298" y="51"/>
                  </a:lnTo>
                  <a:lnTo>
                    <a:pt x="336" y="107"/>
                  </a:lnTo>
                  <a:lnTo>
                    <a:pt x="337" y="113"/>
                  </a:lnTo>
                  <a:lnTo>
                    <a:pt x="175" y="113"/>
                  </a:lnTo>
                  <a:lnTo>
                    <a:pt x="151" y="118"/>
                  </a:lnTo>
                  <a:lnTo>
                    <a:pt x="131" y="132"/>
                  </a:lnTo>
                  <a:lnTo>
                    <a:pt x="118" y="152"/>
                  </a:lnTo>
                  <a:lnTo>
                    <a:pt x="113" y="176"/>
                  </a:lnTo>
                  <a:lnTo>
                    <a:pt x="118" y="200"/>
                  </a:lnTo>
                  <a:lnTo>
                    <a:pt x="131" y="220"/>
                  </a:lnTo>
                  <a:lnTo>
                    <a:pt x="150" y="233"/>
                  </a:lnTo>
                  <a:lnTo>
                    <a:pt x="175" y="238"/>
                  </a:lnTo>
                  <a:lnTo>
                    <a:pt x="348" y="238"/>
                  </a:lnTo>
                  <a:lnTo>
                    <a:pt x="347" y="255"/>
                  </a:lnTo>
                  <a:lnTo>
                    <a:pt x="328" y="315"/>
                  </a:lnTo>
                  <a:lnTo>
                    <a:pt x="276" y="388"/>
                  </a:lnTo>
                  <a:lnTo>
                    <a:pt x="175" y="502"/>
                  </a:lnTo>
                  <a:close/>
                  <a:moveTo>
                    <a:pt x="348" y="238"/>
                  </a:moveTo>
                  <a:lnTo>
                    <a:pt x="175" y="238"/>
                  </a:lnTo>
                  <a:lnTo>
                    <a:pt x="199" y="233"/>
                  </a:lnTo>
                  <a:lnTo>
                    <a:pt x="218" y="220"/>
                  </a:lnTo>
                  <a:lnTo>
                    <a:pt x="232" y="200"/>
                  </a:lnTo>
                  <a:lnTo>
                    <a:pt x="237" y="176"/>
                  </a:lnTo>
                  <a:lnTo>
                    <a:pt x="232" y="152"/>
                  </a:lnTo>
                  <a:lnTo>
                    <a:pt x="219" y="132"/>
                  </a:lnTo>
                  <a:lnTo>
                    <a:pt x="199" y="118"/>
                  </a:lnTo>
                  <a:lnTo>
                    <a:pt x="175" y="113"/>
                  </a:lnTo>
                  <a:lnTo>
                    <a:pt x="337" y="113"/>
                  </a:lnTo>
                  <a:lnTo>
                    <a:pt x="350" y="176"/>
                  </a:lnTo>
                  <a:lnTo>
                    <a:pt x="348" y="2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12">
            <a:extLst>
              <a:ext uri="{FF2B5EF4-FFF2-40B4-BE49-F238E27FC236}">
                <a16:creationId xmlns:a16="http://schemas.microsoft.com/office/drawing/2014/main" id="{98B06D54-99BD-4839-AFD3-5F6216E0E5EE}"/>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1" name="Group 9">
            <a:extLst>
              <a:ext uri="{FF2B5EF4-FFF2-40B4-BE49-F238E27FC236}">
                <a16:creationId xmlns:a16="http://schemas.microsoft.com/office/drawing/2014/main" id="{BD5AA87B-44FF-43A7-B186-F63D8045343D}"/>
              </a:ext>
            </a:extLst>
          </p:cNvPr>
          <p:cNvGrpSpPr>
            <a:grpSpLocks/>
          </p:cNvGrpSpPr>
          <p:nvPr/>
        </p:nvGrpSpPr>
        <p:grpSpPr bwMode="auto">
          <a:xfrm>
            <a:off x="2466975" y="3035650"/>
            <a:ext cx="514350" cy="514350"/>
            <a:chOff x="0" y="0"/>
            <a:chExt cx="809" cy="809"/>
          </a:xfrm>
        </p:grpSpPr>
        <p:sp>
          <p:nvSpPr>
            <p:cNvPr id="12" name="Freeform 11">
              <a:extLst>
                <a:ext uri="{FF2B5EF4-FFF2-40B4-BE49-F238E27FC236}">
                  <a16:creationId xmlns:a16="http://schemas.microsoft.com/office/drawing/2014/main" id="{9A544A80-556A-4D71-99E7-575736123030}"/>
                </a:ext>
              </a:extLst>
            </p:cNvPr>
            <p:cNvSpPr>
              <a:spLocks/>
            </p:cNvSpPr>
            <p:nvPr/>
          </p:nvSpPr>
          <p:spPr bwMode="auto">
            <a:xfrm>
              <a:off x="0" y="0"/>
              <a:ext cx="809" cy="809"/>
            </a:xfrm>
            <a:custGeom>
              <a:avLst/>
              <a:gdLst>
                <a:gd name="T0" fmla="*/ 404 w 809"/>
                <a:gd name="T1" fmla="*/ 808 h 809"/>
                <a:gd name="T2" fmla="*/ 332 w 809"/>
                <a:gd name="T3" fmla="*/ 802 h 809"/>
                <a:gd name="T4" fmla="*/ 263 w 809"/>
                <a:gd name="T5" fmla="*/ 783 h 809"/>
                <a:gd name="T6" fmla="*/ 200 w 809"/>
                <a:gd name="T7" fmla="*/ 753 h 809"/>
                <a:gd name="T8" fmla="*/ 144 w 809"/>
                <a:gd name="T9" fmla="*/ 713 h 809"/>
                <a:gd name="T10" fmla="*/ 95 w 809"/>
                <a:gd name="T11" fmla="*/ 665 h 809"/>
                <a:gd name="T12" fmla="*/ 55 w 809"/>
                <a:gd name="T13" fmla="*/ 608 h 809"/>
                <a:gd name="T14" fmla="*/ 25 w 809"/>
                <a:gd name="T15" fmla="*/ 545 h 809"/>
                <a:gd name="T16" fmla="*/ 7 w 809"/>
                <a:gd name="T17" fmla="*/ 477 h 809"/>
                <a:gd name="T18" fmla="*/ 0 w 809"/>
                <a:gd name="T19" fmla="*/ 404 h 809"/>
                <a:gd name="T20" fmla="*/ 7 w 809"/>
                <a:gd name="T21" fmla="*/ 332 h 809"/>
                <a:gd name="T22" fmla="*/ 25 w 809"/>
                <a:gd name="T23" fmla="*/ 263 h 809"/>
                <a:gd name="T24" fmla="*/ 55 w 809"/>
                <a:gd name="T25" fmla="*/ 200 h 809"/>
                <a:gd name="T26" fmla="*/ 95 w 809"/>
                <a:gd name="T27" fmla="*/ 144 h 809"/>
                <a:gd name="T28" fmla="*/ 144 w 809"/>
                <a:gd name="T29" fmla="*/ 95 h 809"/>
                <a:gd name="T30" fmla="*/ 200 w 809"/>
                <a:gd name="T31" fmla="*/ 55 h 809"/>
                <a:gd name="T32" fmla="*/ 263 w 809"/>
                <a:gd name="T33" fmla="*/ 25 h 809"/>
                <a:gd name="T34" fmla="*/ 332 w 809"/>
                <a:gd name="T35" fmla="*/ 7 h 809"/>
                <a:gd name="T36" fmla="*/ 404 w 809"/>
                <a:gd name="T37" fmla="*/ 0 h 809"/>
                <a:gd name="T38" fmla="*/ 483 w 809"/>
                <a:gd name="T39" fmla="*/ 8 h 809"/>
                <a:gd name="T40" fmla="*/ 559 w 809"/>
                <a:gd name="T41" fmla="*/ 31 h 809"/>
                <a:gd name="T42" fmla="*/ 628 w 809"/>
                <a:gd name="T43" fmla="*/ 68 h 809"/>
                <a:gd name="T44" fmla="*/ 690 w 809"/>
                <a:gd name="T45" fmla="*/ 118 h 809"/>
                <a:gd name="T46" fmla="*/ 740 w 809"/>
                <a:gd name="T47" fmla="*/ 180 h 809"/>
                <a:gd name="T48" fmla="*/ 778 w 809"/>
                <a:gd name="T49" fmla="*/ 249 h 809"/>
                <a:gd name="T50" fmla="*/ 801 w 809"/>
                <a:gd name="T51" fmla="*/ 325 h 809"/>
                <a:gd name="T52" fmla="*/ 808 w 809"/>
                <a:gd name="T53" fmla="*/ 404 h 809"/>
                <a:gd name="T54" fmla="*/ 802 w 809"/>
                <a:gd name="T55" fmla="*/ 477 h 809"/>
                <a:gd name="T56" fmla="*/ 783 w 809"/>
                <a:gd name="T57" fmla="*/ 545 h 809"/>
                <a:gd name="T58" fmla="*/ 753 w 809"/>
                <a:gd name="T59" fmla="*/ 608 h 809"/>
                <a:gd name="T60" fmla="*/ 713 w 809"/>
                <a:gd name="T61" fmla="*/ 665 h 809"/>
                <a:gd name="T62" fmla="*/ 665 w 809"/>
                <a:gd name="T63" fmla="*/ 713 h 809"/>
                <a:gd name="T64" fmla="*/ 608 w 809"/>
                <a:gd name="T65" fmla="*/ 753 h 809"/>
                <a:gd name="T66" fmla="*/ 545 w 809"/>
                <a:gd name="T67" fmla="*/ 783 h 809"/>
                <a:gd name="T68" fmla="*/ 477 w 809"/>
                <a:gd name="T69" fmla="*/ 802 h 809"/>
                <a:gd name="T70" fmla="*/ 404 w 809"/>
                <a:gd name="T71"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9" h="809">
                  <a:moveTo>
                    <a:pt x="404" y="808"/>
                  </a:moveTo>
                  <a:lnTo>
                    <a:pt x="332" y="802"/>
                  </a:lnTo>
                  <a:lnTo>
                    <a:pt x="263" y="783"/>
                  </a:lnTo>
                  <a:lnTo>
                    <a:pt x="200" y="753"/>
                  </a:lnTo>
                  <a:lnTo>
                    <a:pt x="144" y="713"/>
                  </a:lnTo>
                  <a:lnTo>
                    <a:pt x="95" y="665"/>
                  </a:lnTo>
                  <a:lnTo>
                    <a:pt x="55" y="608"/>
                  </a:lnTo>
                  <a:lnTo>
                    <a:pt x="25" y="545"/>
                  </a:lnTo>
                  <a:lnTo>
                    <a:pt x="7" y="477"/>
                  </a:lnTo>
                  <a:lnTo>
                    <a:pt x="0" y="404"/>
                  </a:lnTo>
                  <a:lnTo>
                    <a:pt x="7" y="332"/>
                  </a:lnTo>
                  <a:lnTo>
                    <a:pt x="25" y="263"/>
                  </a:lnTo>
                  <a:lnTo>
                    <a:pt x="55" y="200"/>
                  </a:lnTo>
                  <a:lnTo>
                    <a:pt x="95" y="144"/>
                  </a:lnTo>
                  <a:lnTo>
                    <a:pt x="144" y="95"/>
                  </a:lnTo>
                  <a:lnTo>
                    <a:pt x="200" y="55"/>
                  </a:lnTo>
                  <a:lnTo>
                    <a:pt x="263" y="25"/>
                  </a:lnTo>
                  <a:lnTo>
                    <a:pt x="332" y="7"/>
                  </a:lnTo>
                  <a:lnTo>
                    <a:pt x="404" y="0"/>
                  </a:lnTo>
                  <a:lnTo>
                    <a:pt x="483" y="8"/>
                  </a:lnTo>
                  <a:lnTo>
                    <a:pt x="559" y="31"/>
                  </a:lnTo>
                  <a:lnTo>
                    <a:pt x="628" y="68"/>
                  </a:lnTo>
                  <a:lnTo>
                    <a:pt x="690" y="118"/>
                  </a:lnTo>
                  <a:lnTo>
                    <a:pt x="740" y="180"/>
                  </a:lnTo>
                  <a:lnTo>
                    <a:pt x="778" y="249"/>
                  </a:lnTo>
                  <a:lnTo>
                    <a:pt x="801" y="325"/>
                  </a:lnTo>
                  <a:lnTo>
                    <a:pt x="808" y="404"/>
                  </a:lnTo>
                  <a:lnTo>
                    <a:pt x="802" y="477"/>
                  </a:lnTo>
                  <a:lnTo>
                    <a:pt x="783" y="545"/>
                  </a:lnTo>
                  <a:lnTo>
                    <a:pt x="753" y="608"/>
                  </a:lnTo>
                  <a:lnTo>
                    <a:pt x="713" y="665"/>
                  </a:lnTo>
                  <a:lnTo>
                    <a:pt x="665" y="713"/>
                  </a:lnTo>
                  <a:lnTo>
                    <a:pt x="608" y="753"/>
                  </a:lnTo>
                  <a:lnTo>
                    <a:pt x="545" y="783"/>
                  </a:lnTo>
                  <a:lnTo>
                    <a:pt x="477" y="802"/>
                  </a:lnTo>
                  <a:lnTo>
                    <a:pt x="404" y="808"/>
                  </a:lnTo>
                  <a:close/>
                </a:path>
              </a:pathLst>
            </a:custGeom>
            <a:solidFill>
              <a:srgbClr val="FBBC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AutoShape 10">
              <a:extLst>
                <a:ext uri="{FF2B5EF4-FFF2-40B4-BE49-F238E27FC236}">
                  <a16:creationId xmlns:a16="http://schemas.microsoft.com/office/drawing/2014/main" id="{D79BA74B-7C0E-4EC6-99CD-74A4E03B3368}"/>
                </a:ext>
              </a:extLst>
            </p:cNvPr>
            <p:cNvSpPr>
              <a:spLocks/>
            </p:cNvSpPr>
            <p:nvPr/>
          </p:nvSpPr>
          <p:spPr bwMode="auto">
            <a:xfrm>
              <a:off x="153" y="202"/>
              <a:ext cx="502" cy="352"/>
            </a:xfrm>
            <a:custGeom>
              <a:avLst/>
              <a:gdLst>
                <a:gd name="T0" fmla="+- 0 517 153"/>
                <a:gd name="T1" fmla="*/ T0 w 502"/>
                <a:gd name="T2" fmla="+- 0 378 202"/>
                <a:gd name="T3" fmla="*/ 378 h 352"/>
                <a:gd name="T4" fmla="+- 0 493 153"/>
                <a:gd name="T5" fmla="*/ T4 w 502"/>
                <a:gd name="T6" fmla="+- 0 373 202"/>
                <a:gd name="T7" fmla="*/ 373 h 352"/>
                <a:gd name="T8" fmla="+- 0 473 153"/>
                <a:gd name="T9" fmla="*/ T8 w 502"/>
                <a:gd name="T10" fmla="+- 0 360 202"/>
                <a:gd name="T11" fmla="*/ 360 h 352"/>
                <a:gd name="T12" fmla="+- 0 460 153"/>
                <a:gd name="T13" fmla="*/ T12 w 502"/>
                <a:gd name="T14" fmla="+- 0 340 202"/>
                <a:gd name="T15" fmla="*/ 340 h 352"/>
                <a:gd name="T16" fmla="+- 0 455 153"/>
                <a:gd name="T17" fmla="*/ T16 w 502"/>
                <a:gd name="T18" fmla="+- 0 316 202"/>
                <a:gd name="T19" fmla="*/ 316 h 352"/>
                <a:gd name="T20" fmla="+- 0 460 153"/>
                <a:gd name="T21" fmla="*/ T20 w 502"/>
                <a:gd name="T22" fmla="+- 0 292 202"/>
                <a:gd name="T23" fmla="*/ 292 h 352"/>
                <a:gd name="T24" fmla="+- 0 473 153"/>
                <a:gd name="T25" fmla="*/ T24 w 502"/>
                <a:gd name="T26" fmla="+- 0 272 202"/>
                <a:gd name="T27" fmla="*/ 272 h 352"/>
                <a:gd name="T28" fmla="+- 0 492 153"/>
                <a:gd name="T29" fmla="*/ T28 w 502"/>
                <a:gd name="T30" fmla="+- 0 259 202"/>
                <a:gd name="T31" fmla="*/ 259 h 352"/>
                <a:gd name="T32" fmla="+- 0 517 153"/>
                <a:gd name="T33" fmla="*/ T32 w 502"/>
                <a:gd name="T34" fmla="+- 0 254 202"/>
                <a:gd name="T35" fmla="*/ 254 h 352"/>
                <a:gd name="T36" fmla="+- 0 541 153"/>
                <a:gd name="T37" fmla="*/ T36 w 502"/>
                <a:gd name="T38" fmla="+- 0 259 202"/>
                <a:gd name="T39" fmla="*/ 259 h 352"/>
                <a:gd name="T40" fmla="+- 0 561 153"/>
                <a:gd name="T41" fmla="*/ T40 w 502"/>
                <a:gd name="T42" fmla="+- 0 272 202"/>
                <a:gd name="T43" fmla="*/ 272 h 352"/>
                <a:gd name="T44" fmla="+- 0 574 153"/>
                <a:gd name="T45" fmla="*/ T44 w 502"/>
                <a:gd name="T46" fmla="+- 0 292 202"/>
                <a:gd name="T47" fmla="*/ 292 h 352"/>
                <a:gd name="T48" fmla="+- 0 579 153"/>
                <a:gd name="T49" fmla="*/ T48 w 502"/>
                <a:gd name="T50" fmla="+- 0 316 202"/>
                <a:gd name="T51" fmla="*/ 316 h 352"/>
                <a:gd name="T52" fmla="+- 0 574 153"/>
                <a:gd name="T53" fmla="*/ T52 w 502"/>
                <a:gd name="T54" fmla="+- 0 340 202"/>
                <a:gd name="T55" fmla="*/ 340 h 352"/>
                <a:gd name="T56" fmla="+- 0 561 153"/>
                <a:gd name="T57" fmla="*/ T56 w 502"/>
                <a:gd name="T58" fmla="+- 0 360 202"/>
                <a:gd name="T59" fmla="*/ 360 h 352"/>
                <a:gd name="T60" fmla="+- 0 541 153"/>
                <a:gd name="T61" fmla="*/ T60 w 502"/>
                <a:gd name="T62" fmla="+- 0 373 202"/>
                <a:gd name="T63" fmla="*/ 373 h 352"/>
                <a:gd name="T64" fmla="+- 0 517 153"/>
                <a:gd name="T65" fmla="*/ T64 w 502"/>
                <a:gd name="T66" fmla="+- 0 378 202"/>
                <a:gd name="T67" fmla="*/ 378 h 352"/>
                <a:gd name="T68" fmla="+- 0 329 153"/>
                <a:gd name="T69" fmla="*/ T68 w 502"/>
                <a:gd name="T70" fmla="+- 0 354 202"/>
                <a:gd name="T71" fmla="*/ 354 h 352"/>
                <a:gd name="T72" fmla="+- 0 300 153"/>
                <a:gd name="T73" fmla="*/ T72 w 502"/>
                <a:gd name="T74" fmla="+- 0 348 202"/>
                <a:gd name="T75" fmla="*/ 348 h 352"/>
                <a:gd name="T76" fmla="+- 0 276 153"/>
                <a:gd name="T77" fmla="*/ T76 w 502"/>
                <a:gd name="T78" fmla="+- 0 332 202"/>
                <a:gd name="T79" fmla="*/ 332 h 352"/>
                <a:gd name="T80" fmla="+- 0 260 153"/>
                <a:gd name="T81" fmla="*/ T80 w 502"/>
                <a:gd name="T82" fmla="+- 0 308 202"/>
                <a:gd name="T83" fmla="*/ 308 h 352"/>
                <a:gd name="T84" fmla="+- 0 253 153"/>
                <a:gd name="T85" fmla="*/ T84 w 502"/>
                <a:gd name="T86" fmla="+- 0 278 202"/>
                <a:gd name="T87" fmla="*/ 278 h 352"/>
                <a:gd name="T88" fmla="+- 0 260 153"/>
                <a:gd name="T89" fmla="*/ T88 w 502"/>
                <a:gd name="T90" fmla="+- 0 249 202"/>
                <a:gd name="T91" fmla="*/ 249 h 352"/>
                <a:gd name="T92" fmla="+- 0 276 153"/>
                <a:gd name="T93" fmla="*/ T92 w 502"/>
                <a:gd name="T94" fmla="+- 0 224 202"/>
                <a:gd name="T95" fmla="*/ 224 h 352"/>
                <a:gd name="T96" fmla="+- 0 300 153"/>
                <a:gd name="T97" fmla="*/ T96 w 502"/>
                <a:gd name="T98" fmla="+- 0 208 202"/>
                <a:gd name="T99" fmla="*/ 208 h 352"/>
                <a:gd name="T100" fmla="+- 0 329 153"/>
                <a:gd name="T101" fmla="*/ T100 w 502"/>
                <a:gd name="T102" fmla="+- 0 202 202"/>
                <a:gd name="T103" fmla="*/ 202 h 352"/>
                <a:gd name="T104" fmla="+- 0 358 153"/>
                <a:gd name="T105" fmla="*/ T104 w 502"/>
                <a:gd name="T106" fmla="+- 0 208 202"/>
                <a:gd name="T107" fmla="*/ 208 h 352"/>
                <a:gd name="T108" fmla="+- 0 381 153"/>
                <a:gd name="T109" fmla="*/ T108 w 502"/>
                <a:gd name="T110" fmla="+- 0 224 202"/>
                <a:gd name="T111" fmla="*/ 224 h 352"/>
                <a:gd name="T112" fmla="+- 0 397 153"/>
                <a:gd name="T113" fmla="*/ T112 w 502"/>
                <a:gd name="T114" fmla="+- 0 249 202"/>
                <a:gd name="T115" fmla="*/ 249 h 352"/>
                <a:gd name="T116" fmla="+- 0 403 153"/>
                <a:gd name="T117" fmla="*/ T116 w 502"/>
                <a:gd name="T118" fmla="+- 0 278 202"/>
                <a:gd name="T119" fmla="*/ 278 h 352"/>
                <a:gd name="T120" fmla="+- 0 398 153"/>
                <a:gd name="T121" fmla="*/ T120 w 502"/>
                <a:gd name="T122" fmla="+- 0 308 202"/>
                <a:gd name="T123" fmla="*/ 308 h 352"/>
                <a:gd name="T124" fmla="+- 0 382 153"/>
                <a:gd name="T125" fmla="*/ T124 w 502"/>
                <a:gd name="T126" fmla="+- 0 332 202"/>
                <a:gd name="T127" fmla="*/ 332 h 352"/>
                <a:gd name="T128" fmla="+- 0 358 153"/>
                <a:gd name="T129" fmla="*/ T128 w 502"/>
                <a:gd name="T130" fmla="+- 0 348 202"/>
                <a:gd name="T131" fmla="*/ 348 h 352"/>
                <a:gd name="T132" fmla="+- 0 329 153"/>
                <a:gd name="T133" fmla="*/ T132 w 502"/>
                <a:gd name="T134" fmla="+- 0 354 202"/>
                <a:gd name="T135" fmla="*/ 354 h 352"/>
                <a:gd name="T136" fmla="+- 0 329 153"/>
                <a:gd name="T137" fmla="*/ T136 w 502"/>
                <a:gd name="T138" fmla="+- 0 554 202"/>
                <a:gd name="T139" fmla="*/ 554 h 352"/>
                <a:gd name="T140" fmla="+- 0 153 153"/>
                <a:gd name="T141" fmla="*/ T140 w 502"/>
                <a:gd name="T142" fmla="+- 0 554 202"/>
                <a:gd name="T143" fmla="*/ 554 h 352"/>
                <a:gd name="T144" fmla="+- 0 153 153"/>
                <a:gd name="T145" fmla="*/ T144 w 502"/>
                <a:gd name="T146" fmla="+- 0 492 202"/>
                <a:gd name="T147" fmla="*/ 492 h 352"/>
                <a:gd name="T148" fmla="+- 0 173 153"/>
                <a:gd name="T149" fmla="*/ T148 w 502"/>
                <a:gd name="T150" fmla="+- 0 453 202"/>
                <a:gd name="T151" fmla="*/ 453 h 352"/>
                <a:gd name="T152" fmla="+- 0 219 153"/>
                <a:gd name="T153" fmla="*/ T152 w 502"/>
                <a:gd name="T154" fmla="+- 0 426 202"/>
                <a:gd name="T155" fmla="*/ 426 h 352"/>
                <a:gd name="T156" fmla="+- 0 277 153"/>
                <a:gd name="T157" fmla="*/ T156 w 502"/>
                <a:gd name="T158" fmla="+- 0 409 202"/>
                <a:gd name="T159" fmla="*/ 409 h 352"/>
                <a:gd name="T160" fmla="+- 0 329 153"/>
                <a:gd name="T161" fmla="*/ T160 w 502"/>
                <a:gd name="T162" fmla="+- 0 404 202"/>
                <a:gd name="T163" fmla="*/ 404 h 352"/>
                <a:gd name="T164" fmla="+- 0 343 153"/>
                <a:gd name="T165" fmla="*/ T164 w 502"/>
                <a:gd name="T166" fmla="+- 0 404 202"/>
                <a:gd name="T167" fmla="*/ 404 h 352"/>
                <a:gd name="T168" fmla="+- 0 357 153"/>
                <a:gd name="T169" fmla="*/ T168 w 502"/>
                <a:gd name="T170" fmla="+- 0 406 202"/>
                <a:gd name="T171" fmla="*/ 406 h 352"/>
                <a:gd name="T172" fmla="+- 0 372 153"/>
                <a:gd name="T173" fmla="*/ T172 w 502"/>
                <a:gd name="T174" fmla="+- 0 408 202"/>
                <a:gd name="T175" fmla="*/ 408 h 352"/>
                <a:gd name="T176" fmla="+- 0 388 153"/>
                <a:gd name="T177" fmla="*/ T176 w 502"/>
                <a:gd name="T178" fmla="+- 0 411 202"/>
                <a:gd name="T179" fmla="*/ 411 h 352"/>
                <a:gd name="T180" fmla="+- 0 357 153"/>
                <a:gd name="T181" fmla="*/ T180 w 502"/>
                <a:gd name="T182" fmla="+- 0 433 202"/>
                <a:gd name="T183" fmla="*/ 433 h 352"/>
                <a:gd name="T184" fmla="+- 0 339 153"/>
                <a:gd name="T185" fmla="*/ T184 w 502"/>
                <a:gd name="T186" fmla="+- 0 456 202"/>
                <a:gd name="T187" fmla="*/ 456 h 352"/>
                <a:gd name="T188" fmla="+- 0 331 153"/>
                <a:gd name="T189" fmla="*/ T188 w 502"/>
                <a:gd name="T190" fmla="+- 0 478 202"/>
                <a:gd name="T191" fmla="*/ 478 h 352"/>
                <a:gd name="T192" fmla="+- 0 329 153"/>
                <a:gd name="T193" fmla="*/ T192 w 502"/>
                <a:gd name="T194" fmla="+- 0 497 202"/>
                <a:gd name="T195" fmla="*/ 497 h 352"/>
                <a:gd name="T196" fmla="+- 0 329 153"/>
                <a:gd name="T197" fmla="*/ T196 w 502"/>
                <a:gd name="T198" fmla="+- 0 554 202"/>
                <a:gd name="T199" fmla="*/ 554 h 352"/>
                <a:gd name="T200" fmla="+- 0 655 153"/>
                <a:gd name="T201" fmla="*/ T200 w 502"/>
                <a:gd name="T202" fmla="+- 0 554 202"/>
                <a:gd name="T203" fmla="*/ 554 h 352"/>
                <a:gd name="T204" fmla="+- 0 379 153"/>
                <a:gd name="T205" fmla="*/ T204 w 502"/>
                <a:gd name="T206" fmla="+- 0 554 202"/>
                <a:gd name="T207" fmla="*/ 554 h 352"/>
                <a:gd name="T208" fmla="+- 0 379 153"/>
                <a:gd name="T209" fmla="*/ T208 w 502"/>
                <a:gd name="T210" fmla="+- 0 497 202"/>
                <a:gd name="T211" fmla="*/ 497 h 352"/>
                <a:gd name="T212" fmla="+- 0 394 153"/>
                <a:gd name="T213" fmla="*/ T212 w 502"/>
                <a:gd name="T214" fmla="+- 0 467 202"/>
                <a:gd name="T215" fmla="*/ 467 h 352"/>
                <a:gd name="T216" fmla="+- 0 431 153"/>
                <a:gd name="T217" fmla="*/ T216 w 502"/>
                <a:gd name="T218" fmla="+- 0 445 202"/>
                <a:gd name="T219" fmla="*/ 445 h 352"/>
                <a:gd name="T220" fmla="+- 0 476 153"/>
                <a:gd name="T221" fmla="*/ T220 w 502"/>
                <a:gd name="T222" fmla="+- 0 432 202"/>
                <a:gd name="T223" fmla="*/ 432 h 352"/>
                <a:gd name="T224" fmla="+- 0 517 153"/>
                <a:gd name="T225" fmla="*/ T224 w 502"/>
                <a:gd name="T226" fmla="+- 0 428 202"/>
                <a:gd name="T227" fmla="*/ 428 h 352"/>
                <a:gd name="T228" fmla="+- 0 558 153"/>
                <a:gd name="T229" fmla="*/ T228 w 502"/>
                <a:gd name="T230" fmla="+- 0 432 202"/>
                <a:gd name="T231" fmla="*/ 432 h 352"/>
                <a:gd name="T232" fmla="+- 0 603 153"/>
                <a:gd name="T233" fmla="*/ T232 w 502"/>
                <a:gd name="T234" fmla="+- 0 446 202"/>
                <a:gd name="T235" fmla="*/ 446 h 352"/>
                <a:gd name="T236" fmla="+- 0 639 153"/>
                <a:gd name="T237" fmla="*/ T236 w 502"/>
                <a:gd name="T238" fmla="+- 0 467 202"/>
                <a:gd name="T239" fmla="*/ 467 h 352"/>
                <a:gd name="T240" fmla="+- 0 655 153"/>
                <a:gd name="T241" fmla="*/ T240 w 502"/>
                <a:gd name="T242" fmla="+- 0 497 202"/>
                <a:gd name="T243" fmla="*/ 497 h 352"/>
                <a:gd name="T244" fmla="+- 0 655 153"/>
                <a:gd name="T245" fmla="*/ T244 w 502"/>
                <a:gd name="T246" fmla="+- 0 554 202"/>
                <a:gd name="T247" fmla="*/ 554 h 3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Lst>
              <a:rect l="0" t="0" r="r" b="b"/>
              <a:pathLst>
                <a:path w="502" h="352">
                  <a:moveTo>
                    <a:pt x="364" y="176"/>
                  </a:moveTo>
                  <a:lnTo>
                    <a:pt x="340" y="171"/>
                  </a:lnTo>
                  <a:lnTo>
                    <a:pt x="320" y="158"/>
                  </a:lnTo>
                  <a:lnTo>
                    <a:pt x="307" y="138"/>
                  </a:lnTo>
                  <a:lnTo>
                    <a:pt x="302" y="114"/>
                  </a:lnTo>
                  <a:lnTo>
                    <a:pt x="307" y="90"/>
                  </a:lnTo>
                  <a:lnTo>
                    <a:pt x="320" y="70"/>
                  </a:lnTo>
                  <a:lnTo>
                    <a:pt x="339" y="57"/>
                  </a:lnTo>
                  <a:lnTo>
                    <a:pt x="364" y="52"/>
                  </a:lnTo>
                  <a:lnTo>
                    <a:pt x="388" y="57"/>
                  </a:lnTo>
                  <a:lnTo>
                    <a:pt x="408" y="70"/>
                  </a:lnTo>
                  <a:lnTo>
                    <a:pt x="421" y="90"/>
                  </a:lnTo>
                  <a:lnTo>
                    <a:pt x="426" y="114"/>
                  </a:lnTo>
                  <a:lnTo>
                    <a:pt x="421" y="138"/>
                  </a:lnTo>
                  <a:lnTo>
                    <a:pt x="408" y="158"/>
                  </a:lnTo>
                  <a:lnTo>
                    <a:pt x="388" y="171"/>
                  </a:lnTo>
                  <a:lnTo>
                    <a:pt x="364" y="176"/>
                  </a:lnTo>
                  <a:close/>
                  <a:moveTo>
                    <a:pt x="176" y="152"/>
                  </a:moveTo>
                  <a:lnTo>
                    <a:pt x="147" y="146"/>
                  </a:lnTo>
                  <a:lnTo>
                    <a:pt x="123" y="130"/>
                  </a:lnTo>
                  <a:lnTo>
                    <a:pt x="107" y="106"/>
                  </a:lnTo>
                  <a:lnTo>
                    <a:pt x="100" y="76"/>
                  </a:lnTo>
                  <a:lnTo>
                    <a:pt x="107" y="47"/>
                  </a:lnTo>
                  <a:lnTo>
                    <a:pt x="123" y="22"/>
                  </a:lnTo>
                  <a:lnTo>
                    <a:pt x="147" y="6"/>
                  </a:lnTo>
                  <a:lnTo>
                    <a:pt x="176" y="0"/>
                  </a:lnTo>
                  <a:lnTo>
                    <a:pt x="205" y="6"/>
                  </a:lnTo>
                  <a:lnTo>
                    <a:pt x="228" y="22"/>
                  </a:lnTo>
                  <a:lnTo>
                    <a:pt x="244" y="47"/>
                  </a:lnTo>
                  <a:lnTo>
                    <a:pt x="250" y="76"/>
                  </a:lnTo>
                  <a:lnTo>
                    <a:pt x="245" y="106"/>
                  </a:lnTo>
                  <a:lnTo>
                    <a:pt x="229" y="130"/>
                  </a:lnTo>
                  <a:lnTo>
                    <a:pt x="205" y="146"/>
                  </a:lnTo>
                  <a:lnTo>
                    <a:pt x="176" y="152"/>
                  </a:lnTo>
                  <a:close/>
                  <a:moveTo>
                    <a:pt x="176" y="352"/>
                  </a:moveTo>
                  <a:lnTo>
                    <a:pt x="0" y="352"/>
                  </a:lnTo>
                  <a:lnTo>
                    <a:pt x="0" y="290"/>
                  </a:lnTo>
                  <a:lnTo>
                    <a:pt x="20" y="251"/>
                  </a:lnTo>
                  <a:lnTo>
                    <a:pt x="66" y="224"/>
                  </a:lnTo>
                  <a:lnTo>
                    <a:pt x="124" y="207"/>
                  </a:lnTo>
                  <a:lnTo>
                    <a:pt x="176" y="202"/>
                  </a:lnTo>
                  <a:lnTo>
                    <a:pt x="190" y="202"/>
                  </a:lnTo>
                  <a:lnTo>
                    <a:pt x="204" y="204"/>
                  </a:lnTo>
                  <a:lnTo>
                    <a:pt x="219" y="206"/>
                  </a:lnTo>
                  <a:lnTo>
                    <a:pt x="235" y="209"/>
                  </a:lnTo>
                  <a:lnTo>
                    <a:pt x="204" y="231"/>
                  </a:lnTo>
                  <a:lnTo>
                    <a:pt x="186" y="254"/>
                  </a:lnTo>
                  <a:lnTo>
                    <a:pt x="178" y="276"/>
                  </a:lnTo>
                  <a:lnTo>
                    <a:pt x="176" y="295"/>
                  </a:lnTo>
                  <a:lnTo>
                    <a:pt x="176" y="352"/>
                  </a:lnTo>
                  <a:close/>
                  <a:moveTo>
                    <a:pt x="502" y="352"/>
                  </a:moveTo>
                  <a:lnTo>
                    <a:pt x="226" y="352"/>
                  </a:lnTo>
                  <a:lnTo>
                    <a:pt x="226" y="295"/>
                  </a:lnTo>
                  <a:lnTo>
                    <a:pt x="241" y="265"/>
                  </a:lnTo>
                  <a:lnTo>
                    <a:pt x="278" y="243"/>
                  </a:lnTo>
                  <a:lnTo>
                    <a:pt x="323" y="230"/>
                  </a:lnTo>
                  <a:lnTo>
                    <a:pt x="364" y="226"/>
                  </a:lnTo>
                  <a:lnTo>
                    <a:pt x="405" y="230"/>
                  </a:lnTo>
                  <a:lnTo>
                    <a:pt x="450" y="244"/>
                  </a:lnTo>
                  <a:lnTo>
                    <a:pt x="486" y="265"/>
                  </a:lnTo>
                  <a:lnTo>
                    <a:pt x="502" y="295"/>
                  </a:lnTo>
                  <a:lnTo>
                    <a:pt x="502" y="3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6">
            <a:extLst>
              <a:ext uri="{FF2B5EF4-FFF2-40B4-BE49-F238E27FC236}">
                <a16:creationId xmlns:a16="http://schemas.microsoft.com/office/drawing/2014/main" id="{FB2B38C5-4704-4970-BCC1-A4EDBB2CFB90}"/>
              </a:ext>
            </a:extLst>
          </p:cNvPr>
          <p:cNvSpPr>
            <a:spLocks noChangeArrowheads="1"/>
          </p:cNvSpPr>
          <p:nvPr/>
        </p:nvSpPr>
        <p:spPr bwMode="auto">
          <a:xfrm>
            <a:off x="6415600" y="3302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5" name="Group 13">
            <a:extLst>
              <a:ext uri="{FF2B5EF4-FFF2-40B4-BE49-F238E27FC236}">
                <a16:creationId xmlns:a16="http://schemas.microsoft.com/office/drawing/2014/main" id="{69B796D7-7FE4-4A86-B8A6-12B43E0D2D20}"/>
              </a:ext>
            </a:extLst>
          </p:cNvPr>
          <p:cNvGrpSpPr>
            <a:grpSpLocks/>
          </p:cNvGrpSpPr>
          <p:nvPr/>
        </p:nvGrpSpPr>
        <p:grpSpPr bwMode="auto">
          <a:xfrm>
            <a:off x="6415600" y="3016375"/>
            <a:ext cx="514350" cy="514350"/>
            <a:chOff x="0" y="0"/>
            <a:chExt cx="809" cy="809"/>
          </a:xfrm>
        </p:grpSpPr>
        <p:sp>
          <p:nvSpPr>
            <p:cNvPr id="16" name="Freeform 15">
              <a:extLst>
                <a:ext uri="{FF2B5EF4-FFF2-40B4-BE49-F238E27FC236}">
                  <a16:creationId xmlns:a16="http://schemas.microsoft.com/office/drawing/2014/main" id="{65E05E41-E676-4BA2-8581-341020D71468}"/>
                </a:ext>
              </a:extLst>
            </p:cNvPr>
            <p:cNvSpPr>
              <a:spLocks/>
            </p:cNvSpPr>
            <p:nvPr/>
          </p:nvSpPr>
          <p:spPr bwMode="auto">
            <a:xfrm>
              <a:off x="0" y="0"/>
              <a:ext cx="809" cy="809"/>
            </a:xfrm>
            <a:custGeom>
              <a:avLst/>
              <a:gdLst>
                <a:gd name="T0" fmla="*/ 404 w 809"/>
                <a:gd name="T1" fmla="*/ 808 h 809"/>
                <a:gd name="T2" fmla="*/ 332 w 809"/>
                <a:gd name="T3" fmla="*/ 802 h 809"/>
                <a:gd name="T4" fmla="*/ 263 w 809"/>
                <a:gd name="T5" fmla="*/ 783 h 809"/>
                <a:gd name="T6" fmla="*/ 200 w 809"/>
                <a:gd name="T7" fmla="*/ 753 h 809"/>
                <a:gd name="T8" fmla="*/ 144 w 809"/>
                <a:gd name="T9" fmla="*/ 713 h 809"/>
                <a:gd name="T10" fmla="*/ 95 w 809"/>
                <a:gd name="T11" fmla="*/ 665 h 809"/>
                <a:gd name="T12" fmla="*/ 55 w 809"/>
                <a:gd name="T13" fmla="*/ 608 h 809"/>
                <a:gd name="T14" fmla="*/ 25 w 809"/>
                <a:gd name="T15" fmla="*/ 545 h 809"/>
                <a:gd name="T16" fmla="*/ 7 w 809"/>
                <a:gd name="T17" fmla="*/ 477 h 809"/>
                <a:gd name="T18" fmla="*/ 0 w 809"/>
                <a:gd name="T19" fmla="*/ 404 h 809"/>
                <a:gd name="T20" fmla="*/ 7 w 809"/>
                <a:gd name="T21" fmla="*/ 332 h 809"/>
                <a:gd name="T22" fmla="*/ 25 w 809"/>
                <a:gd name="T23" fmla="*/ 263 h 809"/>
                <a:gd name="T24" fmla="*/ 55 w 809"/>
                <a:gd name="T25" fmla="*/ 200 h 809"/>
                <a:gd name="T26" fmla="*/ 95 w 809"/>
                <a:gd name="T27" fmla="*/ 144 h 809"/>
                <a:gd name="T28" fmla="*/ 144 w 809"/>
                <a:gd name="T29" fmla="*/ 95 h 809"/>
                <a:gd name="T30" fmla="*/ 200 w 809"/>
                <a:gd name="T31" fmla="*/ 55 h 809"/>
                <a:gd name="T32" fmla="*/ 263 w 809"/>
                <a:gd name="T33" fmla="*/ 25 h 809"/>
                <a:gd name="T34" fmla="*/ 332 w 809"/>
                <a:gd name="T35" fmla="*/ 7 h 809"/>
                <a:gd name="T36" fmla="*/ 404 w 809"/>
                <a:gd name="T37" fmla="*/ 0 h 809"/>
                <a:gd name="T38" fmla="*/ 483 w 809"/>
                <a:gd name="T39" fmla="*/ 8 h 809"/>
                <a:gd name="T40" fmla="*/ 559 w 809"/>
                <a:gd name="T41" fmla="*/ 31 h 809"/>
                <a:gd name="T42" fmla="*/ 628 w 809"/>
                <a:gd name="T43" fmla="*/ 68 h 809"/>
                <a:gd name="T44" fmla="*/ 690 w 809"/>
                <a:gd name="T45" fmla="*/ 118 h 809"/>
                <a:gd name="T46" fmla="*/ 740 w 809"/>
                <a:gd name="T47" fmla="*/ 180 h 809"/>
                <a:gd name="T48" fmla="*/ 778 w 809"/>
                <a:gd name="T49" fmla="*/ 249 h 809"/>
                <a:gd name="T50" fmla="*/ 801 w 809"/>
                <a:gd name="T51" fmla="*/ 325 h 809"/>
                <a:gd name="T52" fmla="*/ 808 w 809"/>
                <a:gd name="T53" fmla="*/ 404 h 809"/>
                <a:gd name="T54" fmla="*/ 802 w 809"/>
                <a:gd name="T55" fmla="*/ 477 h 809"/>
                <a:gd name="T56" fmla="*/ 783 w 809"/>
                <a:gd name="T57" fmla="*/ 545 h 809"/>
                <a:gd name="T58" fmla="*/ 753 w 809"/>
                <a:gd name="T59" fmla="*/ 608 h 809"/>
                <a:gd name="T60" fmla="*/ 713 w 809"/>
                <a:gd name="T61" fmla="*/ 665 h 809"/>
                <a:gd name="T62" fmla="*/ 665 w 809"/>
                <a:gd name="T63" fmla="*/ 713 h 809"/>
                <a:gd name="T64" fmla="*/ 608 w 809"/>
                <a:gd name="T65" fmla="*/ 753 h 809"/>
                <a:gd name="T66" fmla="*/ 545 w 809"/>
                <a:gd name="T67" fmla="*/ 783 h 809"/>
                <a:gd name="T68" fmla="*/ 477 w 809"/>
                <a:gd name="T69" fmla="*/ 802 h 809"/>
                <a:gd name="T70" fmla="*/ 404 w 809"/>
                <a:gd name="T71"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9" h="809">
                  <a:moveTo>
                    <a:pt x="404" y="808"/>
                  </a:moveTo>
                  <a:lnTo>
                    <a:pt x="332" y="802"/>
                  </a:lnTo>
                  <a:lnTo>
                    <a:pt x="263" y="783"/>
                  </a:lnTo>
                  <a:lnTo>
                    <a:pt x="200" y="753"/>
                  </a:lnTo>
                  <a:lnTo>
                    <a:pt x="144" y="713"/>
                  </a:lnTo>
                  <a:lnTo>
                    <a:pt x="95" y="665"/>
                  </a:lnTo>
                  <a:lnTo>
                    <a:pt x="55" y="608"/>
                  </a:lnTo>
                  <a:lnTo>
                    <a:pt x="25" y="545"/>
                  </a:lnTo>
                  <a:lnTo>
                    <a:pt x="7" y="477"/>
                  </a:lnTo>
                  <a:lnTo>
                    <a:pt x="0" y="404"/>
                  </a:lnTo>
                  <a:lnTo>
                    <a:pt x="7" y="332"/>
                  </a:lnTo>
                  <a:lnTo>
                    <a:pt x="25" y="263"/>
                  </a:lnTo>
                  <a:lnTo>
                    <a:pt x="55" y="200"/>
                  </a:lnTo>
                  <a:lnTo>
                    <a:pt x="95" y="144"/>
                  </a:lnTo>
                  <a:lnTo>
                    <a:pt x="144" y="95"/>
                  </a:lnTo>
                  <a:lnTo>
                    <a:pt x="200" y="55"/>
                  </a:lnTo>
                  <a:lnTo>
                    <a:pt x="263" y="25"/>
                  </a:lnTo>
                  <a:lnTo>
                    <a:pt x="332" y="7"/>
                  </a:lnTo>
                  <a:lnTo>
                    <a:pt x="404" y="0"/>
                  </a:lnTo>
                  <a:lnTo>
                    <a:pt x="483" y="8"/>
                  </a:lnTo>
                  <a:lnTo>
                    <a:pt x="559" y="31"/>
                  </a:lnTo>
                  <a:lnTo>
                    <a:pt x="628" y="68"/>
                  </a:lnTo>
                  <a:lnTo>
                    <a:pt x="690" y="118"/>
                  </a:lnTo>
                  <a:lnTo>
                    <a:pt x="740" y="180"/>
                  </a:lnTo>
                  <a:lnTo>
                    <a:pt x="778" y="249"/>
                  </a:lnTo>
                  <a:lnTo>
                    <a:pt x="801" y="325"/>
                  </a:lnTo>
                  <a:lnTo>
                    <a:pt x="808" y="404"/>
                  </a:lnTo>
                  <a:lnTo>
                    <a:pt x="802" y="477"/>
                  </a:lnTo>
                  <a:lnTo>
                    <a:pt x="783" y="545"/>
                  </a:lnTo>
                  <a:lnTo>
                    <a:pt x="753" y="608"/>
                  </a:lnTo>
                  <a:lnTo>
                    <a:pt x="713" y="665"/>
                  </a:lnTo>
                  <a:lnTo>
                    <a:pt x="665" y="713"/>
                  </a:lnTo>
                  <a:lnTo>
                    <a:pt x="608" y="753"/>
                  </a:lnTo>
                  <a:lnTo>
                    <a:pt x="545" y="783"/>
                  </a:lnTo>
                  <a:lnTo>
                    <a:pt x="477" y="802"/>
                  </a:lnTo>
                  <a:lnTo>
                    <a:pt x="404" y="808"/>
                  </a:lnTo>
                  <a:close/>
                </a:path>
              </a:pathLst>
            </a:custGeom>
            <a:solidFill>
              <a:srgbClr val="FBBC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AutoShape 14">
              <a:extLst>
                <a:ext uri="{FF2B5EF4-FFF2-40B4-BE49-F238E27FC236}">
                  <a16:creationId xmlns:a16="http://schemas.microsoft.com/office/drawing/2014/main" id="{84410E85-60D7-4397-B79C-3736EF17978D}"/>
                </a:ext>
              </a:extLst>
            </p:cNvPr>
            <p:cNvSpPr>
              <a:spLocks/>
            </p:cNvSpPr>
            <p:nvPr/>
          </p:nvSpPr>
          <p:spPr bwMode="auto">
            <a:xfrm>
              <a:off x="152" y="153"/>
              <a:ext cx="502" cy="501"/>
            </a:xfrm>
            <a:custGeom>
              <a:avLst/>
              <a:gdLst>
                <a:gd name="T0" fmla="+- 0 403 153"/>
                <a:gd name="T1" fmla="*/ T0 w 502"/>
                <a:gd name="T2" fmla="+- 0 654 154"/>
                <a:gd name="T3" fmla="*/ 654 h 501"/>
                <a:gd name="T4" fmla="+- 0 324 153"/>
                <a:gd name="T5" fmla="*/ T4 w 502"/>
                <a:gd name="T6" fmla="+- 0 641 154"/>
                <a:gd name="T7" fmla="*/ 641 h 501"/>
                <a:gd name="T8" fmla="+- 0 255 153"/>
                <a:gd name="T9" fmla="*/ T8 w 502"/>
                <a:gd name="T10" fmla="+- 0 606 154"/>
                <a:gd name="T11" fmla="*/ 606 h 501"/>
                <a:gd name="T12" fmla="+- 0 201 153"/>
                <a:gd name="T13" fmla="*/ T12 w 502"/>
                <a:gd name="T14" fmla="+- 0 552 154"/>
                <a:gd name="T15" fmla="*/ 552 h 501"/>
                <a:gd name="T16" fmla="+- 0 165 153"/>
                <a:gd name="T17" fmla="*/ T16 w 502"/>
                <a:gd name="T18" fmla="+- 0 483 154"/>
                <a:gd name="T19" fmla="*/ 483 h 501"/>
                <a:gd name="T20" fmla="+- 0 153 153"/>
                <a:gd name="T21" fmla="*/ T20 w 502"/>
                <a:gd name="T22" fmla="+- 0 404 154"/>
                <a:gd name="T23" fmla="*/ 404 h 501"/>
                <a:gd name="T24" fmla="+- 0 165 153"/>
                <a:gd name="T25" fmla="*/ T24 w 502"/>
                <a:gd name="T26" fmla="+- 0 325 154"/>
                <a:gd name="T27" fmla="*/ 325 h 501"/>
                <a:gd name="T28" fmla="+- 0 201 153"/>
                <a:gd name="T29" fmla="*/ T28 w 502"/>
                <a:gd name="T30" fmla="+- 0 256 154"/>
                <a:gd name="T31" fmla="*/ 256 h 501"/>
                <a:gd name="T32" fmla="+- 0 255 153"/>
                <a:gd name="T33" fmla="*/ T32 w 502"/>
                <a:gd name="T34" fmla="+- 0 202 154"/>
                <a:gd name="T35" fmla="*/ 202 h 501"/>
                <a:gd name="T36" fmla="+- 0 324 153"/>
                <a:gd name="T37" fmla="*/ T36 w 502"/>
                <a:gd name="T38" fmla="+- 0 166 154"/>
                <a:gd name="T39" fmla="*/ 166 h 501"/>
                <a:gd name="T40" fmla="+- 0 403 153"/>
                <a:gd name="T41" fmla="*/ T40 w 502"/>
                <a:gd name="T42" fmla="+- 0 154 154"/>
                <a:gd name="T43" fmla="*/ 154 h 501"/>
                <a:gd name="T44" fmla="+- 0 483 153"/>
                <a:gd name="T45" fmla="*/ T44 w 502"/>
                <a:gd name="T46" fmla="+- 0 166 154"/>
                <a:gd name="T47" fmla="*/ 166 h 501"/>
                <a:gd name="T48" fmla="+- 0 552 153"/>
                <a:gd name="T49" fmla="*/ T48 w 502"/>
                <a:gd name="T50" fmla="+- 0 202 154"/>
                <a:gd name="T51" fmla="*/ 202 h 501"/>
                <a:gd name="T52" fmla="+- 0 553 153"/>
                <a:gd name="T53" fmla="*/ T52 w 502"/>
                <a:gd name="T54" fmla="+- 0 204 154"/>
                <a:gd name="T55" fmla="*/ 204 h 501"/>
                <a:gd name="T56" fmla="+- 0 405 153"/>
                <a:gd name="T57" fmla="*/ T56 w 502"/>
                <a:gd name="T58" fmla="+- 0 204 154"/>
                <a:gd name="T59" fmla="*/ 204 h 501"/>
                <a:gd name="T60" fmla="+- 0 326 153"/>
                <a:gd name="T61" fmla="*/ T60 w 502"/>
                <a:gd name="T62" fmla="+- 0 219 154"/>
                <a:gd name="T63" fmla="*/ 219 h 501"/>
                <a:gd name="T64" fmla="+- 0 263 153"/>
                <a:gd name="T65" fmla="*/ T64 w 502"/>
                <a:gd name="T66" fmla="+- 0 262 154"/>
                <a:gd name="T67" fmla="*/ 262 h 501"/>
                <a:gd name="T68" fmla="+- 0 220 153"/>
                <a:gd name="T69" fmla="*/ T68 w 502"/>
                <a:gd name="T70" fmla="+- 0 326 154"/>
                <a:gd name="T71" fmla="*/ 326 h 501"/>
                <a:gd name="T72" fmla="+- 0 204 153"/>
                <a:gd name="T73" fmla="*/ T72 w 502"/>
                <a:gd name="T74" fmla="+- 0 404 154"/>
                <a:gd name="T75" fmla="*/ 404 h 501"/>
                <a:gd name="T76" fmla="+- 0 220 153"/>
                <a:gd name="T77" fmla="*/ T76 w 502"/>
                <a:gd name="T78" fmla="+- 0 482 154"/>
                <a:gd name="T79" fmla="*/ 482 h 501"/>
                <a:gd name="T80" fmla="+- 0 263 153"/>
                <a:gd name="T81" fmla="*/ T80 w 502"/>
                <a:gd name="T82" fmla="+- 0 546 154"/>
                <a:gd name="T83" fmla="*/ 546 h 501"/>
                <a:gd name="T84" fmla="+- 0 326 153"/>
                <a:gd name="T85" fmla="*/ T84 w 502"/>
                <a:gd name="T86" fmla="+- 0 589 154"/>
                <a:gd name="T87" fmla="*/ 589 h 501"/>
                <a:gd name="T88" fmla="+- 0 405 153"/>
                <a:gd name="T89" fmla="*/ T88 w 502"/>
                <a:gd name="T90" fmla="+- 0 604 154"/>
                <a:gd name="T91" fmla="*/ 604 h 501"/>
                <a:gd name="T92" fmla="+- 0 553 153"/>
                <a:gd name="T93" fmla="*/ T92 w 502"/>
                <a:gd name="T94" fmla="+- 0 604 154"/>
                <a:gd name="T95" fmla="*/ 604 h 501"/>
                <a:gd name="T96" fmla="+- 0 551 153"/>
                <a:gd name="T97" fmla="*/ T96 w 502"/>
                <a:gd name="T98" fmla="+- 0 606 154"/>
                <a:gd name="T99" fmla="*/ 606 h 501"/>
                <a:gd name="T100" fmla="+- 0 482 153"/>
                <a:gd name="T101" fmla="*/ T100 w 502"/>
                <a:gd name="T102" fmla="+- 0 641 154"/>
                <a:gd name="T103" fmla="*/ 641 h 501"/>
                <a:gd name="T104" fmla="+- 0 403 153"/>
                <a:gd name="T105" fmla="*/ T104 w 502"/>
                <a:gd name="T106" fmla="+- 0 654 154"/>
                <a:gd name="T107" fmla="*/ 654 h 501"/>
                <a:gd name="T108" fmla="+- 0 553 153"/>
                <a:gd name="T109" fmla="*/ T108 w 502"/>
                <a:gd name="T110" fmla="+- 0 604 154"/>
                <a:gd name="T111" fmla="*/ 604 h 501"/>
                <a:gd name="T112" fmla="+- 0 405 153"/>
                <a:gd name="T113" fmla="*/ T112 w 502"/>
                <a:gd name="T114" fmla="+- 0 604 154"/>
                <a:gd name="T115" fmla="*/ 604 h 501"/>
                <a:gd name="T116" fmla="+- 0 482 153"/>
                <a:gd name="T117" fmla="*/ T116 w 502"/>
                <a:gd name="T118" fmla="+- 0 589 154"/>
                <a:gd name="T119" fmla="*/ 589 h 501"/>
                <a:gd name="T120" fmla="+- 0 546 153"/>
                <a:gd name="T121" fmla="*/ T120 w 502"/>
                <a:gd name="T122" fmla="+- 0 546 154"/>
                <a:gd name="T123" fmla="*/ 546 h 501"/>
                <a:gd name="T124" fmla="+- 0 589 153"/>
                <a:gd name="T125" fmla="*/ T124 w 502"/>
                <a:gd name="T126" fmla="+- 0 482 154"/>
                <a:gd name="T127" fmla="*/ 482 h 501"/>
                <a:gd name="T128" fmla="+- 0 605 153"/>
                <a:gd name="T129" fmla="*/ T128 w 502"/>
                <a:gd name="T130" fmla="+- 0 404 154"/>
                <a:gd name="T131" fmla="*/ 404 h 501"/>
                <a:gd name="T132" fmla="+- 0 589 153"/>
                <a:gd name="T133" fmla="*/ T132 w 502"/>
                <a:gd name="T134" fmla="+- 0 326 154"/>
                <a:gd name="T135" fmla="*/ 326 h 501"/>
                <a:gd name="T136" fmla="+- 0 546 153"/>
                <a:gd name="T137" fmla="*/ T136 w 502"/>
                <a:gd name="T138" fmla="+- 0 262 154"/>
                <a:gd name="T139" fmla="*/ 262 h 501"/>
                <a:gd name="T140" fmla="+- 0 483 153"/>
                <a:gd name="T141" fmla="*/ T140 w 502"/>
                <a:gd name="T142" fmla="+- 0 219 154"/>
                <a:gd name="T143" fmla="*/ 219 h 501"/>
                <a:gd name="T144" fmla="+- 0 405 153"/>
                <a:gd name="T145" fmla="*/ T144 w 502"/>
                <a:gd name="T146" fmla="+- 0 204 154"/>
                <a:gd name="T147" fmla="*/ 204 h 501"/>
                <a:gd name="T148" fmla="+- 0 553 153"/>
                <a:gd name="T149" fmla="*/ T148 w 502"/>
                <a:gd name="T150" fmla="+- 0 204 154"/>
                <a:gd name="T151" fmla="*/ 204 h 501"/>
                <a:gd name="T152" fmla="+- 0 606 153"/>
                <a:gd name="T153" fmla="*/ T152 w 502"/>
                <a:gd name="T154" fmla="+- 0 256 154"/>
                <a:gd name="T155" fmla="*/ 256 h 501"/>
                <a:gd name="T156" fmla="+- 0 642 153"/>
                <a:gd name="T157" fmla="*/ T156 w 502"/>
                <a:gd name="T158" fmla="+- 0 325 154"/>
                <a:gd name="T159" fmla="*/ 325 h 501"/>
                <a:gd name="T160" fmla="+- 0 654 153"/>
                <a:gd name="T161" fmla="*/ T160 w 502"/>
                <a:gd name="T162" fmla="+- 0 404 154"/>
                <a:gd name="T163" fmla="*/ 404 h 501"/>
                <a:gd name="T164" fmla="+- 0 641 153"/>
                <a:gd name="T165" fmla="*/ T164 w 502"/>
                <a:gd name="T166" fmla="+- 0 483 154"/>
                <a:gd name="T167" fmla="*/ 483 h 501"/>
                <a:gd name="T168" fmla="+- 0 605 153"/>
                <a:gd name="T169" fmla="*/ T168 w 502"/>
                <a:gd name="T170" fmla="+- 0 552 154"/>
                <a:gd name="T171" fmla="*/ 552 h 501"/>
                <a:gd name="T172" fmla="+- 0 553 153"/>
                <a:gd name="T173" fmla="*/ T172 w 502"/>
                <a:gd name="T174" fmla="+- 0 604 154"/>
                <a:gd name="T175" fmla="*/ 604 h 501"/>
                <a:gd name="T176" fmla="+- 0 510 153"/>
                <a:gd name="T177" fmla="*/ T176 w 502"/>
                <a:gd name="T178" fmla="+- 0 507 154"/>
                <a:gd name="T179" fmla="*/ 507 h 501"/>
                <a:gd name="T180" fmla="+- 0 379 153"/>
                <a:gd name="T181" fmla="*/ T180 w 502"/>
                <a:gd name="T182" fmla="+- 0 428 154"/>
                <a:gd name="T183" fmla="*/ 428 h 501"/>
                <a:gd name="T184" fmla="+- 0 379 153"/>
                <a:gd name="T185" fmla="*/ T184 w 502"/>
                <a:gd name="T186" fmla="+- 0 278 154"/>
                <a:gd name="T187" fmla="*/ 278 h 501"/>
                <a:gd name="T188" fmla="+- 0 417 153"/>
                <a:gd name="T189" fmla="*/ T188 w 502"/>
                <a:gd name="T190" fmla="+- 0 278 154"/>
                <a:gd name="T191" fmla="*/ 278 h 501"/>
                <a:gd name="T192" fmla="+- 0 417 153"/>
                <a:gd name="T193" fmla="*/ T192 w 502"/>
                <a:gd name="T194" fmla="+- 0 409 154"/>
                <a:gd name="T195" fmla="*/ 409 h 501"/>
                <a:gd name="T196" fmla="+- 0 529 153"/>
                <a:gd name="T197" fmla="*/ T196 w 502"/>
                <a:gd name="T198" fmla="+- 0 475 154"/>
                <a:gd name="T199" fmla="*/ 475 h 501"/>
                <a:gd name="T200" fmla="+- 0 510 153"/>
                <a:gd name="T201" fmla="*/ T200 w 502"/>
                <a:gd name="T202" fmla="+- 0 507 154"/>
                <a:gd name="T203" fmla="*/ 507 h 50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Lst>
              <a:rect l="0" t="0" r="r" b="b"/>
              <a:pathLst>
                <a:path w="502" h="501">
                  <a:moveTo>
                    <a:pt x="250" y="500"/>
                  </a:moveTo>
                  <a:lnTo>
                    <a:pt x="171" y="487"/>
                  </a:lnTo>
                  <a:lnTo>
                    <a:pt x="102" y="452"/>
                  </a:lnTo>
                  <a:lnTo>
                    <a:pt x="48" y="398"/>
                  </a:lnTo>
                  <a:lnTo>
                    <a:pt x="12" y="329"/>
                  </a:lnTo>
                  <a:lnTo>
                    <a:pt x="0" y="250"/>
                  </a:lnTo>
                  <a:lnTo>
                    <a:pt x="12" y="171"/>
                  </a:lnTo>
                  <a:lnTo>
                    <a:pt x="48" y="102"/>
                  </a:lnTo>
                  <a:lnTo>
                    <a:pt x="102" y="48"/>
                  </a:lnTo>
                  <a:lnTo>
                    <a:pt x="171" y="12"/>
                  </a:lnTo>
                  <a:lnTo>
                    <a:pt x="250" y="0"/>
                  </a:lnTo>
                  <a:lnTo>
                    <a:pt x="330" y="12"/>
                  </a:lnTo>
                  <a:lnTo>
                    <a:pt x="399" y="48"/>
                  </a:lnTo>
                  <a:lnTo>
                    <a:pt x="400" y="50"/>
                  </a:lnTo>
                  <a:lnTo>
                    <a:pt x="252" y="50"/>
                  </a:lnTo>
                  <a:lnTo>
                    <a:pt x="173" y="65"/>
                  </a:lnTo>
                  <a:lnTo>
                    <a:pt x="110" y="108"/>
                  </a:lnTo>
                  <a:lnTo>
                    <a:pt x="67" y="172"/>
                  </a:lnTo>
                  <a:lnTo>
                    <a:pt x="51" y="250"/>
                  </a:lnTo>
                  <a:lnTo>
                    <a:pt x="67" y="328"/>
                  </a:lnTo>
                  <a:lnTo>
                    <a:pt x="110" y="392"/>
                  </a:lnTo>
                  <a:lnTo>
                    <a:pt x="173" y="435"/>
                  </a:lnTo>
                  <a:lnTo>
                    <a:pt x="252" y="450"/>
                  </a:lnTo>
                  <a:lnTo>
                    <a:pt x="400" y="450"/>
                  </a:lnTo>
                  <a:lnTo>
                    <a:pt x="398" y="452"/>
                  </a:lnTo>
                  <a:lnTo>
                    <a:pt x="329" y="487"/>
                  </a:lnTo>
                  <a:lnTo>
                    <a:pt x="250" y="500"/>
                  </a:lnTo>
                  <a:close/>
                  <a:moveTo>
                    <a:pt x="400" y="450"/>
                  </a:moveTo>
                  <a:lnTo>
                    <a:pt x="252" y="450"/>
                  </a:lnTo>
                  <a:lnTo>
                    <a:pt x="329" y="435"/>
                  </a:lnTo>
                  <a:lnTo>
                    <a:pt x="393" y="392"/>
                  </a:lnTo>
                  <a:lnTo>
                    <a:pt x="436" y="328"/>
                  </a:lnTo>
                  <a:lnTo>
                    <a:pt x="452" y="250"/>
                  </a:lnTo>
                  <a:lnTo>
                    <a:pt x="436" y="172"/>
                  </a:lnTo>
                  <a:lnTo>
                    <a:pt x="393" y="108"/>
                  </a:lnTo>
                  <a:lnTo>
                    <a:pt x="330" y="65"/>
                  </a:lnTo>
                  <a:lnTo>
                    <a:pt x="252" y="50"/>
                  </a:lnTo>
                  <a:lnTo>
                    <a:pt x="400" y="50"/>
                  </a:lnTo>
                  <a:lnTo>
                    <a:pt x="453" y="102"/>
                  </a:lnTo>
                  <a:lnTo>
                    <a:pt x="489" y="171"/>
                  </a:lnTo>
                  <a:lnTo>
                    <a:pt x="501" y="250"/>
                  </a:lnTo>
                  <a:lnTo>
                    <a:pt x="488" y="329"/>
                  </a:lnTo>
                  <a:lnTo>
                    <a:pt x="452" y="398"/>
                  </a:lnTo>
                  <a:lnTo>
                    <a:pt x="400" y="450"/>
                  </a:lnTo>
                  <a:close/>
                  <a:moveTo>
                    <a:pt x="357" y="353"/>
                  </a:moveTo>
                  <a:lnTo>
                    <a:pt x="226" y="274"/>
                  </a:lnTo>
                  <a:lnTo>
                    <a:pt x="226" y="124"/>
                  </a:lnTo>
                  <a:lnTo>
                    <a:pt x="264" y="124"/>
                  </a:lnTo>
                  <a:lnTo>
                    <a:pt x="264" y="255"/>
                  </a:lnTo>
                  <a:lnTo>
                    <a:pt x="376" y="321"/>
                  </a:lnTo>
                  <a:lnTo>
                    <a:pt x="357" y="3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TextBox 36">
            <a:extLst>
              <a:ext uri="{FF2B5EF4-FFF2-40B4-BE49-F238E27FC236}">
                <a16:creationId xmlns:a16="http://schemas.microsoft.com/office/drawing/2014/main" id="{A86E5926-8F6C-4FA9-9732-77023938A662}"/>
              </a:ext>
            </a:extLst>
          </p:cNvPr>
          <p:cNvSpPr txBox="1"/>
          <p:nvPr/>
        </p:nvSpPr>
        <p:spPr>
          <a:xfrm>
            <a:off x="285749" y="1948427"/>
            <a:ext cx="3609975" cy="872034"/>
          </a:xfrm>
          <a:prstGeom prst="rect">
            <a:avLst/>
          </a:prstGeom>
          <a:noFill/>
        </p:spPr>
        <p:txBody>
          <a:bodyPr wrap="square">
            <a:spAutoFit/>
          </a:bodyPr>
          <a:lstStyle/>
          <a:p>
            <a:pPr marL="1432560" marR="13335" algn="ctr">
              <a:spcBef>
                <a:spcPts val="505"/>
              </a:spcBef>
              <a:spcAft>
                <a:spcPts val="0"/>
              </a:spcAft>
            </a:pPr>
            <a:r>
              <a:rPr lang="en-US" sz="1600" b="1"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Study type:</a:t>
            </a:r>
            <a:endParaRPr lang="en-US" sz="1600" b="1" dirty="0">
              <a:effectLst/>
              <a:latin typeface="Open Sans" panose="020B0606030504020204" pitchFamily="34" charset="0"/>
              <a:ea typeface="Open Sans" panose="020B0606030504020204" pitchFamily="34" charset="0"/>
              <a:cs typeface="Open Sans" panose="020B0606030504020204" pitchFamily="34" charset="0"/>
            </a:endParaRPr>
          </a:p>
          <a:p>
            <a:pPr marL="1432560" marR="14605" algn="ctr">
              <a:spcBef>
                <a:spcPts val="800"/>
              </a:spcBef>
              <a:spcAft>
                <a:spcPts val="0"/>
              </a:spcAft>
            </a:pP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Unmoderated usability</a:t>
            </a:r>
            <a:r>
              <a:rPr lang="en-US" sz="1400" spc="-285"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study</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id="{877BE747-AC1C-4E83-BEFB-DF18BDC152CC}"/>
              </a:ext>
            </a:extLst>
          </p:cNvPr>
          <p:cNvSpPr txBox="1"/>
          <p:nvPr/>
        </p:nvSpPr>
        <p:spPr>
          <a:xfrm>
            <a:off x="4143375" y="1961495"/>
            <a:ext cx="3609975" cy="656590"/>
          </a:xfrm>
          <a:prstGeom prst="rect">
            <a:avLst/>
          </a:prstGeom>
          <a:noFill/>
        </p:spPr>
        <p:txBody>
          <a:bodyPr wrap="square">
            <a:spAutoFit/>
          </a:bodyPr>
          <a:lstStyle/>
          <a:p>
            <a:pPr marL="1432560" marR="13335" algn="ctr">
              <a:spcBef>
                <a:spcPts val="505"/>
              </a:spcBef>
              <a:spcAft>
                <a:spcPts val="0"/>
              </a:spcAft>
            </a:pPr>
            <a:r>
              <a:rPr lang="en-US" sz="1600" b="1"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Location:</a:t>
            </a:r>
            <a:endParaRPr lang="en-US" sz="1600" b="1" dirty="0">
              <a:effectLst/>
              <a:latin typeface="Open Sans" panose="020B0606030504020204" pitchFamily="34" charset="0"/>
              <a:ea typeface="Open Sans" panose="020B0606030504020204" pitchFamily="34" charset="0"/>
              <a:cs typeface="Open Sans" panose="020B0606030504020204" pitchFamily="34" charset="0"/>
            </a:endParaRPr>
          </a:p>
          <a:p>
            <a:pPr marL="1432560" marR="14605" algn="ctr">
              <a:spcBef>
                <a:spcPts val="800"/>
              </a:spcBef>
              <a:spcAft>
                <a:spcPts val="0"/>
              </a:spcAft>
            </a:pP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USA, remote</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F8736519-9064-45B6-980B-0D1695388278}"/>
              </a:ext>
            </a:extLst>
          </p:cNvPr>
          <p:cNvSpPr txBox="1"/>
          <p:nvPr/>
        </p:nvSpPr>
        <p:spPr>
          <a:xfrm>
            <a:off x="285750" y="3678429"/>
            <a:ext cx="3609975" cy="656590"/>
          </a:xfrm>
          <a:prstGeom prst="rect">
            <a:avLst/>
          </a:prstGeom>
          <a:noFill/>
        </p:spPr>
        <p:txBody>
          <a:bodyPr wrap="square">
            <a:spAutoFit/>
          </a:bodyPr>
          <a:lstStyle/>
          <a:p>
            <a:pPr marL="1432560" marR="13335" algn="ctr">
              <a:spcBef>
                <a:spcPts val="505"/>
              </a:spcBef>
              <a:spcAft>
                <a:spcPts val="0"/>
              </a:spcAft>
            </a:pPr>
            <a:r>
              <a:rPr lang="en-US" sz="1600" b="1"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Participants:</a:t>
            </a:r>
            <a:endParaRPr lang="en-US" sz="1600" b="1" dirty="0">
              <a:effectLst/>
              <a:latin typeface="Open Sans" panose="020B0606030504020204" pitchFamily="34" charset="0"/>
              <a:ea typeface="Open Sans" panose="020B0606030504020204" pitchFamily="34" charset="0"/>
              <a:cs typeface="Open Sans" panose="020B0606030504020204" pitchFamily="34" charset="0"/>
            </a:endParaRPr>
          </a:p>
          <a:p>
            <a:pPr marL="1432560" marR="14605" algn="ctr">
              <a:spcBef>
                <a:spcPts val="800"/>
              </a:spcBef>
              <a:spcAft>
                <a:spcPts val="0"/>
              </a:spcAft>
            </a:pP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5 participants </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35C3549B-8351-4673-A548-9264C2467111}"/>
              </a:ext>
            </a:extLst>
          </p:cNvPr>
          <p:cNvSpPr txBox="1"/>
          <p:nvPr/>
        </p:nvSpPr>
        <p:spPr>
          <a:xfrm>
            <a:off x="4143375" y="3678429"/>
            <a:ext cx="3609975" cy="618118"/>
          </a:xfrm>
          <a:prstGeom prst="rect">
            <a:avLst/>
          </a:prstGeom>
          <a:noFill/>
        </p:spPr>
        <p:txBody>
          <a:bodyPr wrap="square">
            <a:spAutoFit/>
          </a:bodyPr>
          <a:lstStyle/>
          <a:p>
            <a:pPr marL="1432560" marR="13335" algn="ctr">
              <a:spcBef>
                <a:spcPts val="505"/>
              </a:spcBef>
              <a:spcAft>
                <a:spcPts val="0"/>
              </a:spcAft>
            </a:pPr>
            <a:r>
              <a:rPr lang="en-US" sz="1600" b="1"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Length:</a:t>
            </a:r>
          </a:p>
          <a:p>
            <a:pPr marL="1432560" marR="13335" algn="ctr">
              <a:spcBef>
                <a:spcPts val="505"/>
              </a:spcBef>
              <a:spcAft>
                <a:spcPts val="0"/>
              </a:spcAft>
            </a:pP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15-20 minutes</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Usability study: findings</a:t>
            </a:r>
            <a:endParaRPr sz="2400" dirty="0">
              <a:solidFill>
                <a:srgbClr val="5F6368"/>
              </a:solidFill>
              <a:latin typeface="Open Sans"/>
              <a:ea typeface="Open Sans"/>
              <a:cs typeface="Open Sans"/>
              <a:sym typeface="Open Sans"/>
            </a:endParaRPr>
          </a:p>
        </p:txBody>
      </p:sp>
      <p:sp>
        <p:nvSpPr>
          <p:cNvPr id="282" name="Google Shape;282;p54"/>
          <p:cNvSpPr txBox="1"/>
          <p:nvPr/>
        </p:nvSpPr>
        <p:spPr>
          <a:xfrm>
            <a:off x="901916" y="1259382"/>
            <a:ext cx="7873500" cy="43239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These were the main ﬁnding uncovered by the usability study</a:t>
            </a:r>
          </a:p>
        </p:txBody>
      </p:sp>
      <p:sp>
        <p:nvSpPr>
          <p:cNvPr id="2" name="Rectangle 4">
            <a:extLst>
              <a:ext uri="{FF2B5EF4-FFF2-40B4-BE49-F238E27FC236}">
                <a16:creationId xmlns:a16="http://schemas.microsoft.com/office/drawing/2014/main" id="{11D24588-F14E-4E3D-A433-D280211BCC1E}"/>
              </a:ext>
            </a:extLst>
          </p:cNvPr>
          <p:cNvSpPr>
            <a:spLocks noChangeArrowheads="1"/>
          </p:cNvSpPr>
          <p:nvPr/>
        </p:nvSpPr>
        <p:spPr bwMode="auto">
          <a:xfrm>
            <a:off x="6838950" y="3578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061D586A-CBA0-4AF4-BE18-D4D1C819C684}"/>
              </a:ext>
            </a:extLst>
          </p:cNvPr>
          <p:cNvSpPr>
            <a:spLocks noChangeArrowheads="1"/>
          </p:cNvSpPr>
          <p:nvPr/>
        </p:nvSpPr>
        <p:spPr bwMode="auto">
          <a:xfrm>
            <a:off x="5086350" y="191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a:extLst>
              <a:ext uri="{FF2B5EF4-FFF2-40B4-BE49-F238E27FC236}">
                <a16:creationId xmlns:a16="http://schemas.microsoft.com/office/drawing/2014/main" id="{98B06D54-99BD-4839-AFD3-5F6216E0E5EE}"/>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6">
            <a:extLst>
              <a:ext uri="{FF2B5EF4-FFF2-40B4-BE49-F238E27FC236}">
                <a16:creationId xmlns:a16="http://schemas.microsoft.com/office/drawing/2014/main" id="{FB2B38C5-4704-4970-BCC1-A4EDBB2CFB90}"/>
              </a:ext>
            </a:extLst>
          </p:cNvPr>
          <p:cNvSpPr>
            <a:spLocks noChangeArrowheads="1"/>
          </p:cNvSpPr>
          <p:nvPr/>
        </p:nvSpPr>
        <p:spPr bwMode="auto">
          <a:xfrm>
            <a:off x="6415600" y="3302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8" name="Group 2">
            <a:extLst>
              <a:ext uri="{FF2B5EF4-FFF2-40B4-BE49-F238E27FC236}">
                <a16:creationId xmlns:a16="http://schemas.microsoft.com/office/drawing/2014/main" id="{BAEFB6B8-7EF1-47AE-A90E-77F56140B351}"/>
              </a:ext>
            </a:extLst>
          </p:cNvPr>
          <p:cNvGrpSpPr>
            <a:grpSpLocks/>
          </p:cNvGrpSpPr>
          <p:nvPr/>
        </p:nvGrpSpPr>
        <p:grpSpPr bwMode="auto">
          <a:xfrm>
            <a:off x="1528129" y="2029618"/>
            <a:ext cx="512762" cy="617344"/>
            <a:chOff x="1936" y="235"/>
            <a:chExt cx="809" cy="974"/>
          </a:xfrm>
        </p:grpSpPr>
        <p:sp>
          <p:nvSpPr>
            <p:cNvPr id="19" name="Freeform 3">
              <a:extLst>
                <a:ext uri="{FF2B5EF4-FFF2-40B4-BE49-F238E27FC236}">
                  <a16:creationId xmlns:a16="http://schemas.microsoft.com/office/drawing/2014/main" id="{5D3552D7-DEF7-4B43-8B8E-B2924DEB99B1}"/>
                </a:ext>
              </a:extLst>
            </p:cNvPr>
            <p:cNvSpPr>
              <a:spLocks/>
            </p:cNvSpPr>
            <p:nvPr/>
          </p:nvSpPr>
          <p:spPr bwMode="auto">
            <a:xfrm>
              <a:off x="1936" y="235"/>
              <a:ext cx="809" cy="809"/>
            </a:xfrm>
            <a:custGeom>
              <a:avLst/>
              <a:gdLst>
                <a:gd name="T0" fmla="+- 0 2341 1937"/>
                <a:gd name="T1" fmla="*/ T0 w 809"/>
                <a:gd name="T2" fmla="+- 0 1044 235"/>
                <a:gd name="T3" fmla="*/ 1044 h 809"/>
                <a:gd name="T4" fmla="+- 0 2268 1937"/>
                <a:gd name="T5" fmla="*/ T4 w 809"/>
                <a:gd name="T6" fmla="+- 0 1037 235"/>
                <a:gd name="T7" fmla="*/ 1037 h 809"/>
                <a:gd name="T8" fmla="+- 0 2200 1937"/>
                <a:gd name="T9" fmla="*/ T8 w 809"/>
                <a:gd name="T10" fmla="+- 0 1019 235"/>
                <a:gd name="T11" fmla="*/ 1019 h 809"/>
                <a:gd name="T12" fmla="+- 0 2137 1937"/>
                <a:gd name="T13" fmla="*/ T12 w 809"/>
                <a:gd name="T14" fmla="+- 0 989 235"/>
                <a:gd name="T15" fmla="*/ 989 h 809"/>
                <a:gd name="T16" fmla="+- 0 2080 1937"/>
                <a:gd name="T17" fmla="*/ T16 w 809"/>
                <a:gd name="T18" fmla="+- 0 949 235"/>
                <a:gd name="T19" fmla="*/ 949 h 809"/>
                <a:gd name="T20" fmla="+- 0 2032 1937"/>
                <a:gd name="T21" fmla="*/ T20 w 809"/>
                <a:gd name="T22" fmla="+- 0 900 235"/>
                <a:gd name="T23" fmla="*/ 900 h 809"/>
                <a:gd name="T24" fmla="+- 0 1992 1937"/>
                <a:gd name="T25" fmla="*/ T24 w 809"/>
                <a:gd name="T26" fmla="+- 0 844 235"/>
                <a:gd name="T27" fmla="*/ 844 h 809"/>
                <a:gd name="T28" fmla="+- 0 1962 1937"/>
                <a:gd name="T29" fmla="*/ T28 w 809"/>
                <a:gd name="T30" fmla="+- 0 781 235"/>
                <a:gd name="T31" fmla="*/ 781 h 809"/>
                <a:gd name="T32" fmla="+- 0 1943 1937"/>
                <a:gd name="T33" fmla="*/ T32 w 809"/>
                <a:gd name="T34" fmla="+- 0 712 235"/>
                <a:gd name="T35" fmla="*/ 712 h 809"/>
                <a:gd name="T36" fmla="+- 0 1937 1937"/>
                <a:gd name="T37" fmla="*/ T36 w 809"/>
                <a:gd name="T38" fmla="+- 0 640 235"/>
                <a:gd name="T39" fmla="*/ 640 h 809"/>
                <a:gd name="T40" fmla="+- 0 1943 1937"/>
                <a:gd name="T41" fmla="*/ T40 w 809"/>
                <a:gd name="T42" fmla="+- 0 567 235"/>
                <a:gd name="T43" fmla="*/ 567 h 809"/>
                <a:gd name="T44" fmla="+- 0 1962 1937"/>
                <a:gd name="T45" fmla="*/ T44 w 809"/>
                <a:gd name="T46" fmla="+- 0 499 235"/>
                <a:gd name="T47" fmla="*/ 499 h 809"/>
                <a:gd name="T48" fmla="+- 0 1992 1937"/>
                <a:gd name="T49" fmla="*/ T48 w 809"/>
                <a:gd name="T50" fmla="+- 0 436 235"/>
                <a:gd name="T51" fmla="*/ 436 h 809"/>
                <a:gd name="T52" fmla="+- 0 2032 1937"/>
                <a:gd name="T53" fmla="*/ T52 w 809"/>
                <a:gd name="T54" fmla="+- 0 379 235"/>
                <a:gd name="T55" fmla="*/ 379 h 809"/>
                <a:gd name="T56" fmla="+- 0 2080 1937"/>
                <a:gd name="T57" fmla="*/ T56 w 809"/>
                <a:gd name="T58" fmla="+- 0 331 235"/>
                <a:gd name="T59" fmla="*/ 331 h 809"/>
                <a:gd name="T60" fmla="+- 0 2137 1937"/>
                <a:gd name="T61" fmla="*/ T60 w 809"/>
                <a:gd name="T62" fmla="+- 0 291 235"/>
                <a:gd name="T63" fmla="*/ 291 h 809"/>
                <a:gd name="T64" fmla="+- 0 2200 1937"/>
                <a:gd name="T65" fmla="*/ T64 w 809"/>
                <a:gd name="T66" fmla="+- 0 261 235"/>
                <a:gd name="T67" fmla="*/ 261 h 809"/>
                <a:gd name="T68" fmla="+- 0 2268 1937"/>
                <a:gd name="T69" fmla="*/ T68 w 809"/>
                <a:gd name="T70" fmla="+- 0 242 235"/>
                <a:gd name="T71" fmla="*/ 242 h 809"/>
                <a:gd name="T72" fmla="+- 0 2341 1937"/>
                <a:gd name="T73" fmla="*/ T72 w 809"/>
                <a:gd name="T74" fmla="+- 0 235 235"/>
                <a:gd name="T75" fmla="*/ 235 h 809"/>
                <a:gd name="T76" fmla="+- 0 2420 1937"/>
                <a:gd name="T77" fmla="*/ T76 w 809"/>
                <a:gd name="T78" fmla="+- 0 243 235"/>
                <a:gd name="T79" fmla="*/ 243 h 809"/>
                <a:gd name="T80" fmla="+- 0 2495 1937"/>
                <a:gd name="T81" fmla="*/ T80 w 809"/>
                <a:gd name="T82" fmla="+- 0 266 235"/>
                <a:gd name="T83" fmla="*/ 266 h 809"/>
                <a:gd name="T84" fmla="+- 0 2565 1937"/>
                <a:gd name="T85" fmla="*/ T84 w 809"/>
                <a:gd name="T86" fmla="+- 0 303 235"/>
                <a:gd name="T87" fmla="*/ 303 h 809"/>
                <a:gd name="T88" fmla="+- 0 2627 1937"/>
                <a:gd name="T89" fmla="*/ T88 w 809"/>
                <a:gd name="T90" fmla="+- 0 354 235"/>
                <a:gd name="T91" fmla="*/ 354 h 809"/>
                <a:gd name="T92" fmla="+- 0 2677 1937"/>
                <a:gd name="T93" fmla="*/ T92 w 809"/>
                <a:gd name="T94" fmla="+- 0 415 235"/>
                <a:gd name="T95" fmla="*/ 415 h 809"/>
                <a:gd name="T96" fmla="+- 0 2714 1937"/>
                <a:gd name="T97" fmla="*/ T96 w 809"/>
                <a:gd name="T98" fmla="+- 0 485 235"/>
                <a:gd name="T99" fmla="*/ 485 h 809"/>
                <a:gd name="T100" fmla="+- 0 2737 1937"/>
                <a:gd name="T101" fmla="*/ T100 w 809"/>
                <a:gd name="T102" fmla="+- 0 560 235"/>
                <a:gd name="T103" fmla="*/ 560 h 809"/>
                <a:gd name="T104" fmla="+- 0 2745 1937"/>
                <a:gd name="T105" fmla="*/ T104 w 809"/>
                <a:gd name="T106" fmla="+- 0 640 235"/>
                <a:gd name="T107" fmla="*/ 640 h 809"/>
                <a:gd name="T108" fmla="+- 0 2738 1937"/>
                <a:gd name="T109" fmla="*/ T108 w 809"/>
                <a:gd name="T110" fmla="+- 0 712 235"/>
                <a:gd name="T111" fmla="*/ 712 h 809"/>
                <a:gd name="T112" fmla="+- 0 2720 1937"/>
                <a:gd name="T113" fmla="*/ T112 w 809"/>
                <a:gd name="T114" fmla="+- 0 781 235"/>
                <a:gd name="T115" fmla="*/ 781 h 809"/>
                <a:gd name="T116" fmla="+- 0 2690 1937"/>
                <a:gd name="T117" fmla="*/ T116 w 809"/>
                <a:gd name="T118" fmla="+- 0 844 235"/>
                <a:gd name="T119" fmla="*/ 844 h 809"/>
                <a:gd name="T120" fmla="+- 0 2650 1937"/>
                <a:gd name="T121" fmla="*/ T120 w 809"/>
                <a:gd name="T122" fmla="+- 0 900 235"/>
                <a:gd name="T123" fmla="*/ 900 h 809"/>
                <a:gd name="T124" fmla="+- 0 2601 1937"/>
                <a:gd name="T125" fmla="*/ T124 w 809"/>
                <a:gd name="T126" fmla="+- 0 949 235"/>
                <a:gd name="T127" fmla="*/ 949 h 809"/>
                <a:gd name="T128" fmla="+- 0 2545 1937"/>
                <a:gd name="T129" fmla="*/ T128 w 809"/>
                <a:gd name="T130" fmla="+- 0 989 235"/>
                <a:gd name="T131" fmla="*/ 989 h 809"/>
                <a:gd name="T132" fmla="+- 0 2482 1937"/>
                <a:gd name="T133" fmla="*/ T132 w 809"/>
                <a:gd name="T134" fmla="+- 0 1019 235"/>
                <a:gd name="T135" fmla="*/ 1019 h 809"/>
                <a:gd name="T136" fmla="+- 0 2413 1937"/>
                <a:gd name="T137" fmla="*/ T136 w 809"/>
                <a:gd name="T138" fmla="+- 0 1037 235"/>
                <a:gd name="T139" fmla="*/ 1037 h 809"/>
                <a:gd name="T140" fmla="+- 0 2341 1937"/>
                <a:gd name="T141" fmla="*/ T140 w 809"/>
                <a:gd name="T142" fmla="+- 0 1044 235"/>
                <a:gd name="T143" fmla="*/ 1044 h 8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809" h="809">
                  <a:moveTo>
                    <a:pt x="404" y="809"/>
                  </a:moveTo>
                  <a:lnTo>
                    <a:pt x="331" y="802"/>
                  </a:lnTo>
                  <a:lnTo>
                    <a:pt x="263" y="784"/>
                  </a:lnTo>
                  <a:lnTo>
                    <a:pt x="200" y="754"/>
                  </a:lnTo>
                  <a:lnTo>
                    <a:pt x="143" y="714"/>
                  </a:lnTo>
                  <a:lnTo>
                    <a:pt x="95" y="665"/>
                  </a:lnTo>
                  <a:lnTo>
                    <a:pt x="55" y="609"/>
                  </a:lnTo>
                  <a:lnTo>
                    <a:pt x="25" y="546"/>
                  </a:lnTo>
                  <a:lnTo>
                    <a:pt x="6" y="477"/>
                  </a:lnTo>
                  <a:lnTo>
                    <a:pt x="0" y="405"/>
                  </a:lnTo>
                  <a:lnTo>
                    <a:pt x="6" y="332"/>
                  </a:lnTo>
                  <a:lnTo>
                    <a:pt x="25" y="264"/>
                  </a:lnTo>
                  <a:lnTo>
                    <a:pt x="55" y="201"/>
                  </a:lnTo>
                  <a:lnTo>
                    <a:pt x="95" y="144"/>
                  </a:lnTo>
                  <a:lnTo>
                    <a:pt x="143" y="96"/>
                  </a:lnTo>
                  <a:lnTo>
                    <a:pt x="200" y="56"/>
                  </a:lnTo>
                  <a:lnTo>
                    <a:pt x="263" y="26"/>
                  </a:lnTo>
                  <a:lnTo>
                    <a:pt x="331" y="7"/>
                  </a:lnTo>
                  <a:lnTo>
                    <a:pt x="404" y="0"/>
                  </a:lnTo>
                  <a:lnTo>
                    <a:pt x="483" y="8"/>
                  </a:lnTo>
                  <a:lnTo>
                    <a:pt x="558" y="31"/>
                  </a:lnTo>
                  <a:lnTo>
                    <a:pt x="628" y="68"/>
                  </a:lnTo>
                  <a:lnTo>
                    <a:pt x="690" y="119"/>
                  </a:lnTo>
                  <a:lnTo>
                    <a:pt x="740" y="180"/>
                  </a:lnTo>
                  <a:lnTo>
                    <a:pt x="777" y="250"/>
                  </a:lnTo>
                  <a:lnTo>
                    <a:pt x="800" y="325"/>
                  </a:lnTo>
                  <a:lnTo>
                    <a:pt x="808" y="405"/>
                  </a:lnTo>
                  <a:lnTo>
                    <a:pt x="801" y="477"/>
                  </a:lnTo>
                  <a:lnTo>
                    <a:pt x="783" y="546"/>
                  </a:lnTo>
                  <a:lnTo>
                    <a:pt x="753" y="609"/>
                  </a:lnTo>
                  <a:lnTo>
                    <a:pt x="713" y="665"/>
                  </a:lnTo>
                  <a:lnTo>
                    <a:pt x="664" y="714"/>
                  </a:lnTo>
                  <a:lnTo>
                    <a:pt x="608" y="754"/>
                  </a:lnTo>
                  <a:lnTo>
                    <a:pt x="545" y="784"/>
                  </a:lnTo>
                  <a:lnTo>
                    <a:pt x="476" y="802"/>
                  </a:lnTo>
                  <a:lnTo>
                    <a:pt x="404" y="809"/>
                  </a:lnTo>
                  <a:close/>
                </a:path>
              </a:pathLst>
            </a:custGeom>
            <a:solidFill>
              <a:srgbClr val="F2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Text Box 4">
              <a:extLst>
                <a:ext uri="{FF2B5EF4-FFF2-40B4-BE49-F238E27FC236}">
                  <a16:creationId xmlns:a16="http://schemas.microsoft.com/office/drawing/2014/main" id="{75710DF4-71CB-485C-90EF-D6065CE1B40C}"/>
                </a:ext>
              </a:extLst>
            </p:cNvPr>
            <p:cNvSpPr txBox="1">
              <a:spLocks noChangeArrowheads="1"/>
            </p:cNvSpPr>
            <p:nvPr/>
          </p:nvSpPr>
          <p:spPr bwMode="auto">
            <a:xfrm>
              <a:off x="1936" y="400"/>
              <a:ext cx="809"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ts val="750"/>
                </a:spcBef>
                <a:spcAft>
                  <a:spcPts val="800"/>
                </a:spcAft>
                <a:buClrTx/>
                <a:buSzTx/>
                <a:buFontTx/>
                <a:buNone/>
                <a:tabLst/>
              </a:pPr>
              <a:r>
                <a:rPr kumimoji="0" lang="en-US" altLang="en-US" sz="2200" b="0" i="0" u="none" strike="noStrike" cap="none" normalizeH="0" baseline="0" dirty="0">
                  <a:ln>
                    <a:noFill/>
                  </a:ln>
                  <a:solidFill>
                    <a:srgbClr val="FFFFFF"/>
                  </a:solidFill>
                  <a:effectLst/>
                  <a:latin typeface="Trebuchet MS" panose="020B0603020202020204" pitchFamily="34" charset="0"/>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22" name="Picture 21" descr="Icon&#10;&#10;Description automatically generated">
            <a:extLst>
              <a:ext uri="{FF2B5EF4-FFF2-40B4-BE49-F238E27FC236}">
                <a16:creationId xmlns:a16="http://schemas.microsoft.com/office/drawing/2014/main" id="{19A6A5C7-0FAF-4553-ACA8-348F03E5F84A}"/>
              </a:ext>
            </a:extLst>
          </p:cNvPr>
          <p:cNvPicPr>
            <a:picLocks noChangeAspect="1"/>
          </p:cNvPicPr>
          <p:nvPr/>
        </p:nvPicPr>
        <p:blipFill>
          <a:blip r:embed="rId3"/>
          <a:stretch>
            <a:fillRect/>
          </a:stretch>
        </p:blipFill>
        <p:spPr>
          <a:xfrm>
            <a:off x="4305333" y="2019333"/>
            <a:ext cx="533333" cy="533333"/>
          </a:xfrm>
          <a:prstGeom prst="rect">
            <a:avLst/>
          </a:prstGeom>
        </p:spPr>
      </p:pic>
      <p:grpSp>
        <p:nvGrpSpPr>
          <p:cNvPr id="23" name="Group 5">
            <a:extLst>
              <a:ext uri="{FF2B5EF4-FFF2-40B4-BE49-F238E27FC236}">
                <a16:creationId xmlns:a16="http://schemas.microsoft.com/office/drawing/2014/main" id="{FDF7B385-D2B3-4667-90CB-BBAF4F9CE835}"/>
              </a:ext>
            </a:extLst>
          </p:cNvPr>
          <p:cNvGrpSpPr>
            <a:grpSpLocks/>
          </p:cNvGrpSpPr>
          <p:nvPr/>
        </p:nvGrpSpPr>
        <p:grpSpPr bwMode="auto">
          <a:xfrm>
            <a:off x="7102472" y="2039903"/>
            <a:ext cx="514350" cy="579313"/>
            <a:chOff x="10894" y="235"/>
            <a:chExt cx="809" cy="914"/>
          </a:xfrm>
        </p:grpSpPr>
        <p:sp>
          <p:nvSpPr>
            <p:cNvPr id="24" name="Freeform 6">
              <a:extLst>
                <a:ext uri="{FF2B5EF4-FFF2-40B4-BE49-F238E27FC236}">
                  <a16:creationId xmlns:a16="http://schemas.microsoft.com/office/drawing/2014/main" id="{11161163-F7C8-4C01-94CB-530A4591D315}"/>
                </a:ext>
              </a:extLst>
            </p:cNvPr>
            <p:cNvSpPr>
              <a:spLocks/>
            </p:cNvSpPr>
            <p:nvPr/>
          </p:nvSpPr>
          <p:spPr bwMode="auto">
            <a:xfrm>
              <a:off x="10894" y="235"/>
              <a:ext cx="809" cy="809"/>
            </a:xfrm>
            <a:custGeom>
              <a:avLst/>
              <a:gdLst>
                <a:gd name="T0" fmla="+- 0 11299 10895"/>
                <a:gd name="T1" fmla="*/ T0 w 809"/>
                <a:gd name="T2" fmla="+- 0 1044 235"/>
                <a:gd name="T3" fmla="*/ 1044 h 809"/>
                <a:gd name="T4" fmla="+- 0 11226 10895"/>
                <a:gd name="T5" fmla="*/ T4 w 809"/>
                <a:gd name="T6" fmla="+- 0 1037 235"/>
                <a:gd name="T7" fmla="*/ 1037 h 809"/>
                <a:gd name="T8" fmla="+- 0 11158 10895"/>
                <a:gd name="T9" fmla="*/ T8 w 809"/>
                <a:gd name="T10" fmla="+- 0 1019 235"/>
                <a:gd name="T11" fmla="*/ 1019 h 809"/>
                <a:gd name="T12" fmla="+- 0 11095 10895"/>
                <a:gd name="T13" fmla="*/ T12 w 809"/>
                <a:gd name="T14" fmla="+- 0 989 235"/>
                <a:gd name="T15" fmla="*/ 989 h 809"/>
                <a:gd name="T16" fmla="+- 0 11038 10895"/>
                <a:gd name="T17" fmla="*/ T16 w 809"/>
                <a:gd name="T18" fmla="+- 0 949 235"/>
                <a:gd name="T19" fmla="*/ 949 h 809"/>
                <a:gd name="T20" fmla="+- 0 10990 10895"/>
                <a:gd name="T21" fmla="*/ T20 w 809"/>
                <a:gd name="T22" fmla="+- 0 900 235"/>
                <a:gd name="T23" fmla="*/ 900 h 809"/>
                <a:gd name="T24" fmla="+- 0 10950 10895"/>
                <a:gd name="T25" fmla="*/ T24 w 809"/>
                <a:gd name="T26" fmla="+- 0 844 235"/>
                <a:gd name="T27" fmla="*/ 844 h 809"/>
                <a:gd name="T28" fmla="+- 0 10920 10895"/>
                <a:gd name="T29" fmla="*/ T28 w 809"/>
                <a:gd name="T30" fmla="+- 0 781 235"/>
                <a:gd name="T31" fmla="*/ 781 h 809"/>
                <a:gd name="T32" fmla="+- 0 10901 10895"/>
                <a:gd name="T33" fmla="*/ T32 w 809"/>
                <a:gd name="T34" fmla="+- 0 712 235"/>
                <a:gd name="T35" fmla="*/ 712 h 809"/>
                <a:gd name="T36" fmla="+- 0 10895 10895"/>
                <a:gd name="T37" fmla="*/ T36 w 809"/>
                <a:gd name="T38" fmla="+- 0 640 235"/>
                <a:gd name="T39" fmla="*/ 640 h 809"/>
                <a:gd name="T40" fmla="+- 0 10901 10895"/>
                <a:gd name="T41" fmla="*/ T40 w 809"/>
                <a:gd name="T42" fmla="+- 0 567 235"/>
                <a:gd name="T43" fmla="*/ 567 h 809"/>
                <a:gd name="T44" fmla="+- 0 10920 10895"/>
                <a:gd name="T45" fmla="*/ T44 w 809"/>
                <a:gd name="T46" fmla="+- 0 499 235"/>
                <a:gd name="T47" fmla="*/ 499 h 809"/>
                <a:gd name="T48" fmla="+- 0 10950 10895"/>
                <a:gd name="T49" fmla="*/ T48 w 809"/>
                <a:gd name="T50" fmla="+- 0 436 235"/>
                <a:gd name="T51" fmla="*/ 436 h 809"/>
                <a:gd name="T52" fmla="+- 0 10990 10895"/>
                <a:gd name="T53" fmla="*/ T52 w 809"/>
                <a:gd name="T54" fmla="+- 0 379 235"/>
                <a:gd name="T55" fmla="*/ 379 h 809"/>
                <a:gd name="T56" fmla="+- 0 11038 10895"/>
                <a:gd name="T57" fmla="*/ T56 w 809"/>
                <a:gd name="T58" fmla="+- 0 331 235"/>
                <a:gd name="T59" fmla="*/ 331 h 809"/>
                <a:gd name="T60" fmla="+- 0 11095 10895"/>
                <a:gd name="T61" fmla="*/ T60 w 809"/>
                <a:gd name="T62" fmla="+- 0 291 235"/>
                <a:gd name="T63" fmla="*/ 291 h 809"/>
                <a:gd name="T64" fmla="+- 0 11158 10895"/>
                <a:gd name="T65" fmla="*/ T64 w 809"/>
                <a:gd name="T66" fmla="+- 0 261 235"/>
                <a:gd name="T67" fmla="*/ 261 h 809"/>
                <a:gd name="T68" fmla="+- 0 11226 10895"/>
                <a:gd name="T69" fmla="*/ T68 w 809"/>
                <a:gd name="T70" fmla="+- 0 242 235"/>
                <a:gd name="T71" fmla="*/ 242 h 809"/>
                <a:gd name="T72" fmla="+- 0 11299 10895"/>
                <a:gd name="T73" fmla="*/ T72 w 809"/>
                <a:gd name="T74" fmla="+- 0 235 235"/>
                <a:gd name="T75" fmla="*/ 235 h 809"/>
                <a:gd name="T76" fmla="+- 0 11378 10895"/>
                <a:gd name="T77" fmla="*/ T76 w 809"/>
                <a:gd name="T78" fmla="+- 0 243 235"/>
                <a:gd name="T79" fmla="*/ 243 h 809"/>
                <a:gd name="T80" fmla="+- 0 11454 10895"/>
                <a:gd name="T81" fmla="*/ T80 w 809"/>
                <a:gd name="T82" fmla="+- 0 266 235"/>
                <a:gd name="T83" fmla="*/ 266 h 809"/>
                <a:gd name="T84" fmla="+- 0 11523 10895"/>
                <a:gd name="T85" fmla="*/ T84 w 809"/>
                <a:gd name="T86" fmla="+- 0 303 235"/>
                <a:gd name="T87" fmla="*/ 303 h 809"/>
                <a:gd name="T88" fmla="+- 0 11585 10895"/>
                <a:gd name="T89" fmla="*/ T88 w 809"/>
                <a:gd name="T90" fmla="+- 0 354 235"/>
                <a:gd name="T91" fmla="*/ 354 h 809"/>
                <a:gd name="T92" fmla="+- 0 11635 10895"/>
                <a:gd name="T93" fmla="*/ T92 w 809"/>
                <a:gd name="T94" fmla="+- 0 415 235"/>
                <a:gd name="T95" fmla="*/ 415 h 809"/>
                <a:gd name="T96" fmla="+- 0 11672 10895"/>
                <a:gd name="T97" fmla="*/ T96 w 809"/>
                <a:gd name="T98" fmla="+- 0 485 235"/>
                <a:gd name="T99" fmla="*/ 485 h 809"/>
                <a:gd name="T100" fmla="+- 0 11695 10895"/>
                <a:gd name="T101" fmla="*/ T100 w 809"/>
                <a:gd name="T102" fmla="+- 0 560 235"/>
                <a:gd name="T103" fmla="*/ 560 h 809"/>
                <a:gd name="T104" fmla="+- 0 11703 10895"/>
                <a:gd name="T105" fmla="*/ T104 w 809"/>
                <a:gd name="T106" fmla="+- 0 640 235"/>
                <a:gd name="T107" fmla="*/ 640 h 809"/>
                <a:gd name="T108" fmla="+- 0 11696 10895"/>
                <a:gd name="T109" fmla="*/ T108 w 809"/>
                <a:gd name="T110" fmla="+- 0 712 235"/>
                <a:gd name="T111" fmla="*/ 712 h 809"/>
                <a:gd name="T112" fmla="+- 0 11678 10895"/>
                <a:gd name="T113" fmla="*/ T112 w 809"/>
                <a:gd name="T114" fmla="+- 0 781 235"/>
                <a:gd name="T115" fmla="*/ 781 h 809"/>
                <a:gd name="T116" fmla="+- 0 11648 10895"/>
                <a:gd name="T117" fmla="*/ T116 w 809"/>
                <a:gd name="T118" fmla="+- 0 844 235"/>
                <a:gd name="T119" fmla="*/ 844 h 809"/>
                <a:gd name="T120" fmla="+- 0 11608 10895"/>
                <a:gd name="T121" fmla="*/ T120 w 809"/>
                <a:gd name="T122" fmla="+- 0 900 235"/>
                <a:gd name="T123" fmla="*/ 900 h 809"/>
                <a:gd name="T124" fmla="+- 0 11559 10895"/>
                <a:gd name="T125" fmla="*/ T124 w 809"/>
                <a:gd name="T126" fmla="+- 0 949 235"/>
                <a:gd name="T127" fmla="*/ 949 h 809"/>
                <a:gd name="T128" fmla="+- 0 11503 10895"/>
                <a:gd name="T129" fmla="*/ T128 w 809"/>
                <a:gd name="T130" fmla="+- 0 989 235"/>
                <a:gd name="T131" fmla="*/ 989 h 809"/>
                <a:gd name="T132" fmla="+- 0 11440 10895"/>
                <a:gd name="T133" fmla="*/ T132 w 809"/>
                <a:gd name="T134" fmla="+- 0 1019 235"/>
                <a:gd name="T135" fmla="*/ 1019 h 809"/>
                <a:gd name="T136" fmla="+- 0 11371 10895"/>
                <a:gd name="T137" fmla="*/ T136 w 809"/>
                <a:gd name="T138" fmla="+- 0 1037 235"/>
                <a:gd name="T139" fmla="*/ 1037 h 809"/>
                <a:gd name="T140" fmla="+- 0 11299 10895"/>
                <a:gd name="T141" fmla="*/ T140 w 809"/>
                <a:gd name="T142" fmla="+- 0 1044 235"/>
                <a:gd name="T143" fmla="*/ 1044 h 8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809" h="809">
                  <a:moveTo>
                    <a:pt x="404" y="809"/>
                  </a:moveTo>
                  <a:lnTo>
                    <a:pt x="331" y="802"/>
                  </a:lnTo>
                  <a:lnTo>
                    <a:pt x="263" y="784"/>
                  </a:lnTo>
                  <a:lnTo>
                    <a:pt x="200" y="754"/>
                  </a:lnTo>
                  <a:lnTo>
                    <a:pt x="143" y="714"/>
                  </a:lnTo>
                  <a:lnTo>
                    <a:pt x="95" y="665"/>
                  </a:lnTo>
                  <a:lnTo>
                    <a:pt x="55" y="609"/>
                  </a:lnTo>
                  <a:lnTo>
                    <a:pt x="25" y="546"/>
                  </a:lnTo>
                  <a:lnTo>
                    <a:pt x="6" y="477"/>
                  </a:lnTo>
                  <a:lnTo>
                    <a:pt x="0" y="405"/>
                  </a:lnTo>
                  <a:lnTo>
                    <a:pt x="6" y="332"/>
                  </a:lnTo>
                  <a:lnTo>
                    <a:pt x="25" y="264"/>
                  </a:lnTo>
                  <a:lnTo>
                    <a:pt x="55" y="201"/>
                  </a:lnTo>
                  <a:lnTo>
                    <a:pt x="95" y="144"/>
                  </a:lnTo>
                  <a:lnTo>
                    <a:pt x="143" y="96"/>
                  </a:lnTo>
                  <a:lnTo>
                    <a:pt x="200" y="56"/>
                  </a:lnTo>
                  <a:lnTo>
                    <a:pt x="263" y="26"/>
                  </a:lnTo>
                  <a:lnTo>
                    <a:pt x="331" y="7"/>
                  </a:lnTo>
                  <a:lnTo>
                    <a:pt x="404" y="0"/>
                  </a:lnTo>
                  <a:lnTo>
                    <a:pt x="483" y="8"/>
                  </a:lnTo>
                  <a:lnTo>
                    <a:pt x="559" y="31"/>
                  </a:lnTo>
                  <a:lnTo>
                    <a:pt x="628" y="68"/>
                  </a:lnTo>
                  <a:lnTo>
                    <a:pt x="690" y="119"/>
                  </a:lnTo>
                  <a:lnTo>
                    <a:pt x="740" y="180"/>
                  </a:lnTo>
                  <a:lnTo>
                    <a:pt x="777" y="250"/>
                  </a:lnTo>
                  <a:lnTo>
                    <a:pt x="800" y="325"/>
                  </a:lnTo>
                  <a:lnTo>
                    <a:pt x="808" y="405"/>
                  </a:lnTo>
                  <a:lnTo>
                    <a:pt x="801" y="477"/>
                  </a:lnTo>
                  <a:lnTo>
                    <a:pt x="783" y="546"/>
                  </a:lnTo>
                  <a:lnTo>
                    <a:pt x="753" y="609"/>
                  </a:lnTo>
                  <a:lnTo>
                    <a:pt x="713" y="665"/>
                  </a:lnTo>
                  <a:lnTo>
                    <a:pt x="664" y="714"/>
                  </a:lnTo>
                  <a:lnTo>
                    <a:pt x="608" y="754"/>
                  </a:lnTo>
                  <a:lnTo>
                    <a:pt x="545" y="784"/>
                  </a:lnTo>
                  <a:lnTo>
                    <a:pt x="476" y="802"/>
                  </a:lnTo>
                  <a:lnTo>
                    <a:pt x="404" y="809"/>
                  </a:lnTo>
                  <a:close/>
                </a:path>
              </a:pathLst>
            </a:custGeom>
            <a:solidFill>
              <a:srgbClr val="F2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Text Box 7">
              <a:extLst>
                <a:ext uri="{FF2B5EF4-FFF2-40B4-BE49-F238E27FC236}">
                  <a16:creationId xmlns:a16="http://schemas.microsoft.com/office/drawing/2014/main" id="{CB468A52-18A6-4CB8-8522-E7A177AC2C32}"/>
                </a:ext>
              </a:extLst>
            </p:cNvPr>
            <p:cNvSpPr txBox="1">
              <a:spLocks noChangeArrowheads="1"/>
            </p:cNvSpPr>
            <p:nvPr/>
          </p:nvSpPr>
          <p:spPr bwMode="auto">
            <a:xfrm>
              <a:off x="10894" y="340"/>
              <a:ext cx="809"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ts val="750"/>
                </a:spcBef>
                <a:spcAft>
                  <a:spcPts val="800"/>
                </a:spcAft>
                <a:buClrTx/>
                <a:buSzTx/>
                <a:buFontTx/>
                <a:buNone/>
                <a:tabLst/>
              </a:pPr>
              <a:r>
                <a:rPr kumimoji="0" lang="en-US" altLang="en-US" sz="2200" b="0" i="0" u="none" strike="noStrike" cap="none" normalizeH="0" baseline="0">
                  <a:ln>
                    <a:noFill/>
                  </a:ln>
                  <a:solidFill>
                    <a:srgbClr val="FFFFFF"/>
                  </a:solidFill>
                  <a:effectLst/>
                  <a:latin typeface="Trebuchet MS" panose="020B0603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3" name="TextBox 32">
            <a:extLst>
              <a:ext uri="{FF2B5EF4-FFF2-40B4-BE49-F238E27FC236}">
                <a16:creationId xmlns:a16="http://schemas.microsoft.com/office/drawing/2014/main" id="{9046E3B9-50EA-4977-AEC9-6B7E3D8EA5ED}"/>
              </a:ext>
            </a:extLst>
          </p:cNvPr>
          <p:cNvSpPr txBox="1"/>
          <p:nvPr/>
        </p:nvSpPr>
        <p:spPr>
          <a:xfrm>
            <a:off x="619126" y="2664831"/>
            <a:ext cx="1966400" cy="1902637"/>
          </a:xfrm>
          <a:prstGeom prst="rect">
            <a:avLst/>
          </a:prstGeom>
          <a:noFill/>
        </p:spPr>
        <p:txBody>
          <a:bodyPr wrap="square">
            <a:spAutoFit/>
          </a:bodyPr>
          <a:lstStyle/>
          <a:p>
            <a:pPr marL="405130" marR="24130" indent="-635" algn="ctr">
              <a:lnSpc>
                <a:spcPct val="118000"/>
              </a:lnSpc>
              <a:spcBef>
                <a:spcPts val="670"/>
              </a:spcBef>
              <a:spcAft>
                <a:spcPts val="0"/>
              </a:spcAft>
            </a:pP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Players want a built-in chatting</a:t>
            </a:r>
            <a:r>
              <a:rPr lang="en-US" sz="1200" spc="-155"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feature</a:t>
            </a:r>
            <a:r>
              <a:rPr lang="en-US" sz="1200" spc="-15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to</a:t>
            </a:r>
            <a:r>
              <a:rPr lang="en-US" sz="1200" spc="-15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stay</a:t>
            </a:r>
            <a:r>
              <a:rPr lang="en-US" sz="1200" spc="-155"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in touch</a:t>
            </a:r>
            <a:r>
              <a:rPr lang="en-US" sz="1200" spc="-115"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with</a:t>
            </a:r>
            <a:r>
              <a:rPr lang="en-US" sz="1200" spc="-11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their</a:t>
            </a:r>
            <a:r>
              <a:rPr lang="en-US" sz="1200" spc="-11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coaches and</a:t>
            </a:r>
            <a:r>
              <a:rPr lang="en-US" sz="1200" spc="-6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scouts</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a:p>
            <a:pPr marL="382270" marR="1270" algn="ctr">
              <a:lnSpc>
                <a:spcPct val="118000"/>
              </a:lnSpc>
              <a:spcBef>
                <a:spcPts val="700"/>
              </a:spcBef>
              <a:spcAft>
                <a:spcPts val="0"/>
              </a:spcAft>
            </a:pPr>
            <a:br>
              <a:rPr lang="en-US" sz="1200" dirty="0">
                <a:effectLst/>
                <a:latin typeface="Open Sans" panose="020B0606030504020204" pitchFamily="34" charset="0"/>
                <a:ea typeface="Open Sans" panose="020B0606030504020204" pitchFamily="34" charset="0"/>
                <a:cs typeface="Open Sans" panose="020B0606030504020204" pitchFamily="34" charset="0"/>
              </a:rPr>
            </a:b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47CBEEAB-338D-4691-8DC0-E504BA2BAF93}"/>
              </a:ext>
            </a:extLst>
          </p:cNvPr>
          <p:cNvSpPr txBox="1"/>
          <p:nvPr/>
        </p:nvSpPr>
        <p:spPr>
          <a:xfrm>
            <a:off x="3391489" y="2646962"/>
            <a:ext cx="1966400" cy="1167051"/>
          </a:xfrm>
          <a:prstGeom prst="rect">
            <a:avLst/>
          </a:prstGeom>
          <a:noFill/>
        </p:spPr>
        <p:txBody>
          <a:bodyPr wrap="square">
            <a:spAutoFit/>
          </a:bodyPr>
          <a:lstStyle/>
          <a:p>
            <a:pPr marL="405130" marR="24130" indent="-635" algn="ctr">
              <a:lnSpc>
                <a:spcPct val="118000"/>
              </a:lnSpc>
              <a:spcBef>
                <a:spcPts val="670"/>
              </a:spcBef>
              <a:spcAft>
                <a:spcPts val="0"/>
              </a:spcAft>
            </a:pP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Players ﬁnd it confusing to record and upload their video into the app</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B0773008-0085-4CCE-97B0-BD85DF06FD78}"/>
              </a:ext>
            </a:extLst>
          </p:cNvPr>
          <p:cNvSpPr txBox="1"/>
          <p:nvPr/>
        </p:nvSpPr>
        <p:spPr>
          <a:xfrm>
            <a:off x="6248913" y="2564019"/>
            <a:ext cx="1966400" cy="1594988"/>
          </a:xfrm>
          <a:prstGeom prst="rect">
            <a:avLst/>
          </a:prstGeom>
          <a:noFill/>
        </p:spPr>
        <p:txBody>
          <a:bodyPr wrap="square">
            <a:spAutoFit/>
          </a:bodyPr>
          <a:lstStyle/>
          <a:p>
            <a:pPr marL="405130" marR="24130" indent="-635" algn="ctr">
              <a:lnSpc>
                <a:spcPct val="118000"/>
              </a:lnSpc>
              <a:spcBef>
                <a:spcPts val="670"/>
              </a:spcBef>
              <a:spcAft>
                <a:spcPts val="0"/>
              </a:spcAft>
            </a:pP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Coaches/Scouts needs an easy way of searching players based on their position, play style, age and gender</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07785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Mockups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High-fidelity prototype</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Accessibility</a:t>
            </a:r>
            <a:endParaRPr dirty="0">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Refining</a:t>
            </a:r>
            <a:endParaRPr sz="2400" dirty="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the design</a:t>
            </a:r>
            <a:endParaRPr sz="2400" dirty="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11" name="Google Shape;311;p56"/>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Based on the insights from usability studies, I applied a feature changes such as an indication of online users, a dark screen for people who have hard time using app with high brightness</a:t>
            </a:r>
            <a:endParaRPr lang="en-US" dirty="0"/>
          </a:p>
        </p:txBody>
      </p:sp>
      <p:sp>
        <p:nvSpPr>
          <p:cNvPr id="313" name="Google Shape;313;p56"/>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7" name="Google Shape;31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8" name="Google Shape;31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11" name="image17.png">
            <a:extLst>
              <a:ext uri="{FF2B5EF4-FFF2-40B4-BE49-F238E27FC236}">
                <a16:creationId xmlns:a16="http://schemas.microsoft.com/office/drawing/2014/main" id="{98C3AFFC-EE32-49F2-83D8-BBE91FD16728}"/>
              </a:ext>
            </a:extLst>
          </p:cNvPr>
          <p:cNvPicPr>
            <a:picLocks noChangeAspect="1"/>
          </p:cNvPicPr>
          <p:nvPr/>
        </p:nvPicPr>
        <p:blipFill>
          <a:blip r:embed="rId3" cstate="print"/>
          <a:stretch>
            <a:fillRect/>
          </a:stretch>
        </p:blipFill>
        <p:spPr>
          <a:xfrm>
            <a:off x="3776211" y="1250000"/>
            <a:ext cx="1927860" cy="3620135"/>
          </a:xfrm>
          <a:prstGeom prst="rect">
            <a:avLst/>
          </a:prstGeom>
        </p:spPr>
      </p:pic>
      <p:pic>
        <p:nvPicPr>
          <p:cNvPr id="12" name="image16.png">
            <a:extLst>
              <a:ext uri="{FF2B5EF4-FFF2-40B4-BE49-F238E27FC236}">
                <a16:creationId xmlns:a16="http://schemas.microsoft.com/office/drawing/2014/main" id="{C54B9090-C721-4DB2-96F1-324D688AA668}"/>
              </a:ext>
            </a:extLst>
          </p:cNvPr>
          <p:cNvPicPr>
            <a:picLocks noChangeAspect="1"/>
          </p:cNvPicPr>
          <p:nvPr/>
        </p:nvPicPr>
        <p:blipFill>
          <a:blip r:embed="rId4" cstate="print"/>
          <a:stretch>
            <a:fillRect/>
          </a:stretch>
        </p:blipFill>
        <p:spPr>
          <a:xfrm>
            <a:off x="6774280" y="1183900"/>
            <a:ext cx="1818640" cy="36201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4" name="Google Shape;324;p57"/>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 minor change has been added based on research insights, Now the chatting screen has more space and freedom to chat with coaches and scouts.</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Navigation menu removed from chatting </a:t>
            </a:r>
            <a:endParaRPr lang="en-US" dirty="0"/>
          </a:p>
        </p:txBody>
      </p:sp>
      <p:cxnSp>
        <p:nvCxnSpPr>
          <p:cNvPr id="327" name="Google Shape;32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7"/>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9" name="Google Shape;329;p57"/>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30" name="Google Shape;330;p57"/>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31" name="Google Shape;331;p57"/>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11" name="image19.png">
            <a:extLst>
              <a:ext uri="{FF2B5EF4-FFF2-40B4-BE49-F238E27FC236}">
                <a16:creationId xmlns:a16="http://schemas.microsoft.com/office/drawing/2014/main" id="{7061CB4F-EDA1-46D9-89D4-79FEAE6DD6F2}"/>
              </a:ext>
            </a:extLst>
          </p:cNvPr>
          <p:cNvPicPr>
            <a:picLocks noChangeAspect="1"/>
          </p:cNvPicPr>
          <p:nvPr/>
        </p:nvPicPr>
        <p:blipFill>
          <a:blip r:embed="rId3" cstate="print"/>
          <a:stretch>
            <a:fillRect/>
          </a:stretch>
        </p:blipFill>
        <p:spPr>
          <a:xfrm>
            <a:off x="3747915" y="1219360"/>
            <a:ext cx="1760220" cy="3399790"/>
          </a:xfrm>
          <a:prstGeom prst="rect">
            <a:avLst/>
          </a:prstGeom>
        </p:spPr>
      </p:pic>
      <p:pic>
        <p:nvPicPr>
          <p:cNvPr id="12" name="image20.png">
            <a:extLst>
              <a:ext uri="{FF2B5EF4-FFF2-40B4-BE49-F238E27FC236}">
                <a16:creationId xmlns:a16="http://schemas.microsoft.com/office/drawing/2014/main" id="{EB89F6AB-EEB6-44F5-9890-BF522E8F0C67}"/>
              </a:ext>
            </a:extLst>
          </p:cNvPr>
          <p:cNvPicPr>
            <a:picLocks noChangeAspect="1"/>
          </p:cNvPicPr>
          <p:nvPr/>
        </p:nvPicPr>
        <p:blipFill>
          <a:blip r:embed="rId4" cstate="print"/>
          <a:stretch>
            <a:fillRect/>
          </a:stretch>
        </p:blipFill>
        <p:spPr>
          <a:xfrm>
            <a:off x="6778090" y="1153275"/>
            <a:ext cx="1811020" cy="3591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41"/>
          <p:cNvSpPr txBox="1"/>
          <p:nvPr/>
        </p:nvSpPr>
        <p:spPr>
          <a:xfrm>
            <a:off x="1231075" y="1604200"/>
            <a:ext cx="40860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“Young Talent Hunter” is a cross-platform mobile app</a:t>
            </a: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and web-based application that empowers young</a:t>
            </a: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talented football players to show their skills, expose</a:t>
            </a: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themselves to local coaches and scouts.</a:t>
            </a:r>
            <a:endParaRPr lang="en-US" sz="1200" b="1" dirty="0">
              <a:solidFill>
                <a:srgbClr val="1967D2"/>
              </a:solidFill>
              <a:latin typeface="Open Sans"/>
              <a:ea typeface="Open Sans"/>
              <a:cs typeface="Open Sans"/>
              <a:sym typeface="Open Sans"/>
            </a:endParaRPr>
          </a:p>
        </p:txBody>
      </p:sp>
      <p:sp>
        <p:nvSpPr>
          <p:cNvPr id="153" name="Google Shape;15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54" name="Google Shape;15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From October to November 2021</a:t>
            </a:r>
            <a:endParaRPr lang="en-US" sz="1200" b="1" dirty="0">
              <a:solidFill>
                <a:srgbClr val="4285F4"/>
              </a:solidFill>
              <a:latin typeface="Open Sans"/>
              <a:ea typeface="Open Sans"/>
              <a:cs typeface="Open Sans"/>
              <a:sym typeface="Open Sans"/>
            </a:endParaRPr>
          </a:p>
        </p:txBody>
      </p:sp>
      <p:sp>
        <p:nvSpPr>
          <p:cNvPr id="156" name="Google Shape;156;p41"/>
          <p:cNvSpPr/>
          <p:nvPr/>
        </p:nvSpPr>
        <p:spPr>
          <a:xfrm>
            <a:off x="517675" y="317298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9" name="Google Shape;159;p41"/>
          <p:cNvSpPr txBox="1"/>
          <p:nvPr/>
        </p:nvSpPr>
        <p:spPr>
          <a:xfrm>
            <a:off x="6301825" y="2412325"/>
            <a:ext cx="181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Preview of selected polished designs.</a:t>
            </a:r>
            <a:endParaRPr sz="1200" dirty="0">
              <a:solidFill>
                <a:srgbClr val="5F6368"/>
              </a:solidFill>
              <a:latin typeface="Open Sans"/>
              <a:ea typeface="Open Sans"/>
              <a:cs typeface="Open Sans"/>
              <a:sym typeface="Open Sans"/>
            </a:endParaRPr>
          </a:p>
        </p:txBody>
      </p:sp>
      <p:grpSp>
        <p:nvGrpSpPr>
          <p:cNvPr id="4" name="Group 2">
            <a:extLst>
              <a:ext uri="{FF2B5EF4-FFF2-40B4-BE49-F238E27FC236}">
                <a16:creationId xmlns:a16="http://schemas.microsoft.com/office/drawing/2014/main" id="{3006D0FA-5001-4F02-AF28-12DB6AA705B1}"/>
              </a:ext>
            </a:extLst>
          </p:cNvPr>
          <p:cNvGrpSpPr>
            <a:grpSpLocks/>
          </p:cNvGrpSpPr>
          <p:nvPr/>
        </p:nvGrpSpPr>
        <p:grpSpPr bwMode="auto">
          <a:xfrm>
            <a:off x="5874338" y="213044"/>
            <a:ext cx="3013075" cy="4903787"/>
            <a:chOff x="9249" y="340"/>
            <a:chExt cx="4746" cy="7723"/>
          </a:xfrm>
        </p:grpSpPr>
        <p:pic>
          <p:nvPicPr>
            <p:cNvPr id="1027" name="Picture 3">
              <a:extLst>
                <a:ext uri="{FF2B5EF4-FFF2-40B4-BE49-F238E27FC236}">
                  <a16:creationId xmlns:a16="http://schemas.microsoft.com/office/drawing/2014/main" id="{66B40457-BE8B-4596-8F0B-0D5C7A0F5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2" y="7624"/>
              <a:ext cx="7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5B5262F2-DE1C-4EA0-A082-0F9711CB6E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7"/>
            <a:stretch/>
          </p:blipFill>
          <p:spPr bwMode="auto">
            <a:xfrm>
              <a:off x="9248" y="339"/>
              <a:ext cx="3986" cy="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12" name="image21.png">
            <a:extLst>
              <a:ext uri="{FF2B5EF4-FFF2-40B4-BE49-F238E27FC236}">
                <a16:creationId xmlns:a16="http://schemas.microsoft.com/office/drawing/2014/main" id="{DF974007-B9F5-44AE-81E9-A9A607FD7DB6}"/>
              </a:ext>
            </a:extLst>
          </p:cNvPr>
          <p:cNvPicPr>
            <a:picLocks noChangeAspect="1"/>
          </p:cNvPicPr>
          <p:nvPr/>
        </p:nvPicPr>
        <p:blipFill>
          <a:blip r:embed="rId3" cstate="print"/>
          <a:stretch>
            <a:fillRect/>
          </a:stretch>
        </p:blipFill>
        <p:spPr>
          <a:xfrm>
            <a:off x="171767" y="1290320"/>
            <a:ext cx="8800465" cy="31343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9"/>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51" name="Google Shape;351;p59"/>
          <p:cNvSpPr txBox="1"/>
          <p:nvPr/>
        </p:nvSpPr>
        <p:spPr>
          <a:xfrm>
            <a:off x="532875" y="1793800"/>
            <a:ext cx="22242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The High-Fidelity prototype has two main part, Player and Coach/Scout. After the research insight were created, changes have made from the usability study</a:t>
            </a:r>
            <a:endParaRPr lang="en-US" dirty="0">
              <a:latin typeface="Open Sans"/>
              <a:ea typeface="Open Sans"/>
              <a:cs typeface="Open Sans"/>
              <a:sym typeface="Open Sans"/>
            </a:endParaRPr>
          </a:p>
        </p:txBody>
      </p:sp>
      <p:sp>
        <p:nvSpPr>
          <p:cNvPr id="352" name="Google Shape;352;p59"/>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6" name="image22.jpeg">
            <a:extLst>
              <a:ext uri="{FF2B5EF4-FFF2-40B4-BE49-F238E27FC236}">
                <a16:creationId xmlns:a16="http://schemas.microsoft.com/office/drawing/2014/main" id="{3F123BC8-E7C0-491C-9838-D26DBB942DC9}"/>
              </a:ext>
            </a:extLst>
          </p:cNvPr>
          <p:cNvPicPr>
            <a:picLocks noChangeAspect="1"/>
          </p:cNvPicPr>
          <p:nvPr/>
        </p:nvPicPr>
        <p:blipFill>
          <a:blip r:embed="rId3" cstate="print"/>
          <a:stretch>
            <a:fillRect/>
          </a:stretch>
        </p:blipFill>
        <p:spPr>
          <a:xfrm>
            <a:off x="2887663" y="567475"/>
            <a:ext cx="5826125" cy="3686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8" name="Google Shape;358;p60"/>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Dark theme added, an easy to eye interface, Based on Google’s</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material design guideline</a:t>
            </a:r>
          </a:p>
        </p:txBody>
      </p:sp>
      <p:sp>
        <p:nvSpPr>
          <p:cNvPr id="360" name="Google Shape;360;p60"/>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0"/>
          <p:cNvSpPr txBox="1"/>
          <p:nvPr/>
        </p:nvSpPr>
        <p:spPr>
          <a:xfrm>
            <a:off x="33689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Home screen has all the important information</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without leaving the screen</a:t>
            </a:r>
          </a:p>
        </p:txBody>
      </p:sp>
      <p:sp>
        <p:nvSpPr>
          <p:cNvPr id="362" name="Google Shape;36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0"/>
          <p:cNvSpPr txBox="1"/>
          <p:nvPr/>
        </p:nvSpPr>
        <p:spPr>
          <a:xfrm>
            <a:off x="6026525" y="1917800"/>
            <a:ext cx="2049000" cy="39700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Multiple Language</a:t>
            </a:r>
            <a:endParaRPr lang="en-US" sz="1200" dirty="0"/>
          </a:p>
        </p:txBody>
      </p:sp>
      <p:sp>
        <p:nvSpPr>
          <p:cNvPr id="364" name="Google Shape;36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6" name="Google Shape;36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2E940E-57B6-48AF-9622-95A4A11A8DB7}"/>
              </a:ext>
            </a:extLst>
          </p:cNvPr>
          <p:cNvSpPr>
            <a:spLocks noChangeArrowheads="1"/>
          </p:cNvSpPr>
          <p:nvPr/>
        </p:nvSpPr>
        <p:spPr bwMode="auto">
          <a:xfrm>
            <a:off x="0" y="-209550"/>
            <a:ext cx="9224963" cy="5353050"/>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cxnSp>
        <p:nvCxnSpPr>
          <p:cNvPr id="9" name="Straight Connector 8">
            <a:extLst>
              <a:ext uri="{FF2B5EF4-FFF2-40B4-BE49-F238E27FC236}">
                <a16:creationId xmlns:a16="http://schemas.microsoft.com/office/drawing/2014/main" id="{0EC7B874-EE81-4458-8DB3-985BCEDF4EAC}"/>
              </a:ext>
            </a:extLst>
          </p:cNvPr>
          <p:cNvCxnSpPr/>
          <p:nvPr/>
        </p:nvCxnSpPr>
        <p:spPr>
          <a:xfrm>
            <a:off x="3257550" y="1009650"/>
            <a:ext cx="0" cy="3028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F9F629-1078-43EB-BAD2-EB62CCB1666A}"/>
              </a:ext>
            </a:extLst>
          </p:cNvPr>
          <p:cNvSpPr txBox="1"/>
          <p:nvPr/>
        </p:nvSpPr>
        <p:spPr>
          <a:xfrm>
            <a:off x="990600" y="2038350"/>
            <a:ext cx="1819274" cy="830997"/>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Responsive Design</a:t>
            </a:r>
          </a:p>
        </p:txBody>
      </p:sp>
      <p:sp>
        <p:nvSpPr>
          <p:cNvPr id="11" name="TextBox 10">
            <a:extLst>
              <a:ext uri="{FF2B5EF4-FFF2-40B4-BE49-F238E27FC236}">
                <a16:creationId xmlns:a16="http://schemas.microsoft.com/office/drawing/2014/main" id="{7C008210-DC2E-48F9-ADC9-1A8E736C9783}"/>
              </a:ext>
            </a:extLst>
          </p:cNvPr>
          <p:cNvSpPr txBox="1"/>
          <p:nvPr/>
        </p:nvSpPr>
        <p:spPr>
          <a:xfrm>
            <a:off x="3981450" y="1971675"/>
            <a:ext cx="2876549" cy="523220"/>
          </a:xfrm>
          <a:prstGeom prst="rect">
            <a:avLst/>
          </a:prstGeom>
          <a:noFill/>
        </p:spPr>
        <p:txBody>
          <a:bodyPr wrap="square" rtlCol="0">
            <a:spAutoFit/>
          </a:bodyPr>
          <a:lstStyle/>
          <a:p>
            <a:r>
              <a:rPr lang="en-US" dirty="0">
                <a:solidFill>
                  <a:schemeClr val="bg1"/>
                </a:solidFill>
              </a:rPr>
              <a:t>Information Architecture</a:t>
            </a:r>
          </a:p>
          <a:p>
            <a:endParaRPr lang="en-US" dirty="0">
              <a:solidFill>
                <a:schemeClr val="bg1"/>
              </a:solidFill>
            </a:endParaRPr>
          </a:p>
        </p:txBody>
      </p:sp>
      <p:sp>
        <p:nvSpPr>
          <p:cNvPr id="12" name="TextBox 11">
            <a:extLst>
              <a:ext uri="{FF2B5EF4-FFF2-40B4-BE49-F238E27FC236}">
                <a16:creationId xmlns:a16="http://schemas.microsoft.com/office/drawing/2014/main" id="{4B05313D-0268-4635-A0EE-1B88B50E13DD}"/>
              </a:ext>
            </a:extLst>
          </p:cNvPr>
          <p:cNvSpPr txBox="1"/>
          <p:nvPr/>
        </p:nvSpPr>
        <p:spPr>
          <a:xfrm>
            <a:off x="3981449" y="2386996"/>
            <a:ext cx="2876549" cy="307777"/>
          </a:xfrm>
          <a:prstGeom prst="rect">
            <a:avLst/>
          </a:prstGeom>
          <a:noFill/>
        </p:spPr>
        <p:txBody>
          <a:bodyPr wrap="square" rtlCol="0">
            <a:spAutoFit/>
          </a:bodyPr>
          <a:lstStyle/>
          <a:p>
            <a:r>
              <a:rPr lang="en-US" dirty="0">
                <a:solidFill>
                  <a:schemeClr val="bg1"/>
                </a:solidFill>
              </a:rPr>
              <a:t>Responsive Design</a:t>
            </a:r>
          </a:p>
        </p:txBody>
      </p:sp>
    </p:spTree>
    <p:extLst>
      <p:ext uri="{BB962C8B-B14F-4D97-AF65-F5344CB8AC3E}">
        <p14:creationId xmlns:p14="http://schemas.microsoft.com/office/powerpoint/2010/main" val="933738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8CAC3D-C375-4529-A51D-A2E2612802C6}"/>
              </a:ext>
            </a:extLst>
          </p:cNvPr>
          <p:cNvSpPr txBox="1"/>
          <p:nvPr/>
        </p:nvSpPr>
        <p:spPr>
          <a:xfrm>
            <a:off x="926994" y="809625"/>
            <a:ext cx="1519968" cy="461665"/>
          </a:xfrm>
          <a:prstGeom prst="rect">
            <a:avLst/>
          </a:prstGeom>
          <a:noFill/>
        </p:spPr>
        <p:txBody>
          <a:bodyPr wrap="none" rtlCol="0">
            <a:spAutoFit/>
          </a:bodyPr>
          <a:lstStyle/>
          <a:p>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SITE MAP</a:t>
            </a:r>
          </a:p>
        </p:txBody>
      </p:sp>
      <p:sp>
        <p:nvSpPr>
          <p:cNvPr id="4" name="TextBox 3">
            <a:extLst>
              <a:ext uri="{FF2B5EF4-FFF2-40B4-BE49-F238E27FC236}">
                <a16:creationId xmlns:a16="http://schemas.microsoft.com/office/drawing/2014/main" id="{D38A2CB1-3C3D-4211-95D6-248F3560B5A9}"/>
              </a:ext>
            </a:extLst>
          </p:cNvPr>
          <p:cNvSpPr txBox="1"/>
          <p:nvPr/>
        </p:nvSpPr>
        <p:spPr>
          <a:xfrm>
            <a:off x="351516" y="1630515"/>
            <a:ext cx="2254143" cy="2031325"/>
          </a:xfrm>
          <a:prstGeom prst="rect">
            <a:avLst/>
          </a:prstGeom>
          <a:noFill/>
        </p:spPr>
        <p:txBody>
          <a:bodyPr wrap="none" rtlCol="0">
            <a:spAutoFit/>
          </a:bodyPr>
          <a:lstStyle/>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After the app design was</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completed, I started to</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design the sitemap for</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responsive website, The</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sitemap structure is well</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optimized to work with</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different screen size and</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resolution (Across all</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devices and platforms)</a:t>
            </a:r>
          </a:p>
        </p:txBody>
      </p:sp>
      <p:pic>
        <p:nvPicPr>
          <p:cNvPr id="5" name="image23.jpeg">
            <a:extLst>
              <a:ext uri="{FF2B5EF4-FFF2-40B4-BE49-F238E27FC236}">
                <a16:creationId xmlns:a16="http://schemas.microsoft.com/office/drawing/2014/main" id="{8AF6A059-6D70-46FE-AD12-C12722C132E0}"/>
              </a:ext>
            </a:extLst>
          </p:cNvPr>
          <p:cNvPicPr>
            <a:picLocks noChangeAspect="1"/>
          </p:cNvPicPr>
          <p:nvPr/>
        </p:nvPicPr>
        <p:blipFill rotWithShape="1">
          <a:blip r:embed="rId2" cstate="print"/>
          <a:srcRect t="7662"/>
          <a:stretch/>
        </p:blipFill>
        <p:spPr>
          <a:xfrm>
            <a:off x="2764357" y="619125"/>
            <a:ext cx="5948045" cy="3386137"/>
          </a:xfrm>
          <a:prstGeom prst="rect">
            <a:avLst/>
          </a:prstGeom>
          <a:ln>
            <a:solidFill>
              <a:schemeClr val="tx1"/>
            </a:solidFill>
          </a:ln>
        </p:spPr>
      </p:pic>
    </p:spTree>
    <p:extLst>
      <p:ext uri="{BB962C8B-B14F-4D97-AF65-F5344CB8AC3E}">
        <p14:creationId xmlns:p14="http://schemas.microsoft.com/office/powerpoint/2010/main" val="1797352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5D0A5B-9C2F-48F8-9E0F-04BCD3BAF4ED}"/>
              </a:ext>
            </a:extLst>
          </p:cNvPr>
          <p:cNvSpPr txBox="1"/>
          <p:nvPr/>
        </p:nvSpPr>
        <p:spPr>
          <a:xfrm>
            <a:off x="596900" y="700385"/>
            <a:ext cx="2908168" cy="461665"/>
          </a:xfrm>
          <a:prstGeom prst="rect">
            <a:avLst/>
          </a:prstGeom>
          <a:noFill/>
        </p:spPr>
        <p:txBody>
          <a:bodyPr wrap="none" rtlCol="0">
            <a:spAutoFit/>
          </a:bodyPr>
          <a:lstStyle/>
          <a:p>
            <a:r>
              <a:rPr lang="en-US" sz="2400" dirty="0"/>
              <a:t>Responsive</a:t>
            </a:r>
            <a:r>
              <a:rPr lang="en-US" dirty="0"/>
              <a:t> </a:t>
            </a:r>
            <a:r>
              <a:rPr lang="en-US" sz="2400" dirty="0"/>
              <a:t>designs</a:t>
            </a:r>
            <a:endParaRPr lang="en-US" dirty="0"/>
          </a:p>
        </p:txBody>
      </p:sp>
      <p:sp>
        <p:nvSpPr>
          <p:cNvPr id="4" name="TextBox 3" descr="The screen vibration consists of major resolutions, such as mobile, tablet and desktop website. Each interface and design are well optimized and intended to take advantage of the native resolution of device&#10;">
            <a:extLst>
              <a:ext uri="{FF2B5EF4-FFF2-40B4-BE49-F238E27FC236}">
                <a16:creationId xmlns:a16="http://schemas.microsoft.com/office/drawing/2014/main" id="{AA303886-3E62-4D58-AEA4-94655D675AD5}"/>
              </a:ext>
            </a:extLst>
          </p:cNvPr>
          <p:cNvSpPr txBox="1"/>
          <p:nvPr/>
        </p:nvSpPr>
        <p:spPr>
          <a:xfrm>
            <a:off x="596900" y="1162050"/>
            <a:ext cx="2286000" cy="224676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The screen vibration consists of major resolutions, such as mobile, tablet and desktop website. Each interface and design are well optimized and intended to take advantage of the native resolution of device</a:t>
            </a:r>
          </a:p>
        </p:txBody>
      </p:sp>
      <p:pic>
        <p:nvPicPr>
          <p:cNvPr id="5" name="image24.png">
            <a:extLst>
              <a:ext uri="{FF2B5EF4-FFF2-40B4-BE49-F238E27FC236}">
                <a16:creationId xmlns:a16="http://schemas.microsoft.com/office/drawing/2014/main" id="{F4B2C93E-7DB5-4B18-8F15-9995B8BFF7E4}"/>
              </a:ext>
            </a:extLst>
          </p:cNvPr>
          <p:cNvPicPr>
            <a:picLocks noChangeAspect="1"/>
          </p:cNvPicPr>
          <p:nvPr/>
        </p:nvPicPr>
        <p:blipFill>
          <a:blip r:embed="rId2" cstate="print"/>
          <a:stretch>
            <a:fillRect/>
          </a:stretch>
        </p:blipFill>
        <p:spPr>
          <a:xfrm>
            <a:off x="4085907" y="617855"/>
            <a:ext cx="972185" cy="1934845"/>
          </a:xfrm>
          <a:prstGeom prst="rect">
            <a:avLst/>
          </a:prstGeom>
        </p:spPr>
      </p:pic>
      <p:pic>
        <p:nvPicPr>
          <p:cNvPr id="6" name="image25.png">
            <a:extLst>
              <a:ext uri="{FF2B5EF4-FFF2-40B4-BE49-F238E27FC236}">
                <a16:creationId xmlns:a16="http://schemas.microsoft.com/office/drawing/2014/main" id="{0704B104-2F60-4E4F-BC64-48498115E51C}"/>
              </a:ext>
            </a:extLst>
          </p:cNvPr>
          <p:cNvPicPr>
            <a:picLocks noChangeAspect="1"/>
          </p:cNvPicPr>
          <p:nvPr/>
        </p:nvPicPr>
        <p:blipFill>
          <a:blip r:embed="rId3" cstate="print"/>
          <a:stretch>
            <a:fillRect/>
          </a:stretch>
        </p:blipFill>
        <p:spPr>
          <a:xfrm>
            <a:off x="6683375" y="1187450"/>
            <a:ext cx="2178050" cy="2832100"/>
          </a:xfrm>
          <a:prstGeom prst="rect">
            <a:avLst/>
          </a:prstGeom>
        </p:spPr>
      </p:pic>
      <p:pic>
        <p:nvPicPr>
          <p:cNvPr id="8" name="Picture 7" descr="Graphical user interface, application, website&#10;&#10;Description automatically generated">
            <a:extLst>
              <a:ext uri="{FF2B5EF4-FFF2-40B4-BE49-F238E27FC236}">
                <a16:creationId xmlns:a16="http://schemas.microsoft.com/office/drawing/2014/main" id="{24BF123C-4AD8-4122-8C6F-3C080DD64F76}"/>
              </a:ext>
            </a:extLst>
          </p:cNvPr>
          <p:cNvPicPr>
            <a:picLocks noChangeAspect="1"/>
          </p:cNvPicPr>
          <p:nvPr/>
        </p:nvPicPr>
        <p:blipFill>
          <a:blip r:embed="rId4"/>
          <a:stretch>
            <a:fillRect/>
          </a:stretch>
        </p:blipFill>
        <p:spPr>
          <a:xfrm>
            <a:off x="3168852" y="3014788"/>
            <a:ext cx="3228571" cy="2009524"/>
          </a:xfrm>
          <a:prstGeom prst="rect">
            <a:avLst/>
          </a:prstGeom>
        </p:spPr>
      </p:pic>
      <p:sp>
        <p:nvSpPr>
          <p:cNvPr id="9" name="TextBox 8">
            <a:extLst>
              <a:ext uri="{FF2B5EF4-FFF2-40B4-BE49-F238E27FC236}">
                <a16:creationId xmlns:a16="http://schemas.microsoft.com/office/drawing/2014/main" id="{CEEAD535-5A94-4197-85F2-006D14F1040E}"/>
              </a:ext>
            </a:extLst>
          </p:cNvPr>
          <p:cNvSpPr txBox="1"/>
          <p:nvPr/>
        </p:nvSpPr>
        <p:spPr>
          <a:xfrm>
            <a:off x="3996360" y="310078"/>
            <a:ext cx="1208985" cy="307777"/>
          </a:xfrm>
          <a:prstGeom prst="rect">
            <a:avLst/>
          </a:prstGeom>
          <a:noFill/>
        </p:spPr>
        <p:txBody>
          <a:bodyPr wrap="none" rtlCol="0">
            <a:spAutoFit/>
          </a:bodyPr>
          <a:lstStyle/>
          <a:p>
            <a:r>
              <a:rPr lang="en-US" b="1" dirty="0">
                <a:solidFill>
                  <a:schemeClr val="accent1">
                    <a:lumMod val="75000"/>
                  </a:schemeClr>
                </a:solidFill>
              </a:rPr>
              <a:t>Mobile View</a:t>
            </a:r>
          </a:p>
        </p:txBody>
      </p:sp>
      <p:sp>
        <p:nvSpPr>
          <p:cNvPr id="10" name="TextBox 9">
            <a:extLst>
              <a:ext uri="{FF2B5EF4-FFF2-40B4-BE49-F238E27FC236}">
                <a16:creationId xmlns:a16="http://schemas.microsoft.com/office/drawing/2014/main" id="{7208998D-11A9-46D4-9FDE-C104760C888C}"/>
              </a:ext>
            </a:extLst>
          </p:cNvPr>
          <p:cNvSpPr txBox="1"/>
          <p:nvPr/>
        </p:nvSpPr>
        <p:spPr>
          <a:xfrm>
            <a:off x="7009210" y="830758"/>
            <a:ext cx="1606530" cy="307777"/>
          </a:xfrm>
          <a:prstGeom prst="rect">
            <a:avLst/>
          </a:prstGeom>
          <a:noFill/>
        </p:spPr>
        <p:txBody>
          <a:bodyPr wrap="none" rtlCol="0">
            <a:spAutoFit/>
          </a:bodyPr>
          <a:lstStyle/>
          <a:p>
            <a:r>
              <a:rPr lang="en-US" b="1" dirty="0">
                <a:solidFill>
                  <a:schemeClr val="accent1">
                    <a:lumMod val="75000"/>
                  </a:schemeClr>
                </a:solidFill>
              </a:rPr>
              <a:t>Tablet (iPad Pro)</a:t>
            </a:r>
          </a:p>
        </p:txBody>
      </p:sp>
      <p:sp>
        <p:nvSpPr>
          <p:cNvPr id="11" name="TextBox 10">
            <a:extLst>
              <a:ext uri="{FF2B5EF4-FFF2-40B4-BE49-F238E27FC236}">
                <a16:creationId xmlns:a16="http://schemas.microsoft.com/office/drawing/2014/main" id="{D4A28AF3-9728-4811-B4E7-E64D0B766EE6}"/>
              </a:ext>
            </a:extLst>
          </p:cNvPr>
          <p:cNvSpPr txBox="1"/>
          <p:nvPr/>
        </p:nvSpPr>
        <p:spPr>
          <a:xfrm>
            <a:off x="3996360" y="2706588"/>
            <a:ext cx="1348446" cy="307777"/>
          </a:xfrm>
          <a:prstGeom prst="rect">
            <a:avLst/>
          </a:prstGeom>
          <a:noFill/>
        </p:spPr>
        <p:txBody>
          <a:bodyPr wrap="none" rtlCol="0">
            <a:spAutoFit/>
          </a:bodyPr>
          <a:lstStyle/>
          <a:p>
            <a:r>
              <a:rPr lang="en-US" b="1" dirty="0">
                <a:solidFill>
                  <a:schemeClr val="accent1">
                    <a:lumMod val="75000"/>
                  </a:schemeClr>
                </a:solidFill>
              </a:rPr>
              <a:t>Desktop View</a:t>
            </a:r>
          </a:p>
        </p:txBody>
      </p:sp>
    </p:spTree>
    <p:extLst>
      <p:ext uri="{BB962C8B-B14F-4D97-AF65-F5344CB8AC3E}">
        <p14:creationId xmlns:p14="http://schemas.microsoft.com/office/powerpoint/2010/main" val="2684907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p:nvPr/>
        </p:nvSpPr>
        <p:spPr>
          <a:xfrm>
            <a:off x="539600" y="129726"/>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Takeaways</a:t>
            </a:r>
            <a:endParaRPr sz="2400" dirty="0">
              <a:solidFill>
                <a:srgbClr val="5F6368"/>
              </a:solidFill>
              <a:latin typeface="Open Sans"/>
              <a:ea typeface="Open Sans"/>
              <a:cs typeface="Open Sans"/>
              <a:sym typeface="Open Sans"/>
            </a:endParaRPr>
          </a:p>
        </p:txBody>
      </p:sp>
      <p:sp>
        <p:nvSpPr>
          <p:cNvPr id="379" name="Google Shape;379;p62"/>
          <p:cNvSpPr txBox="1"/>
          <p:nvPr/>
        </p:nvSpPr>
        <p:spPr>
          <a:xfrm>
            <a:off x="517675" y="1210835"/>
            <a:ext cx="34461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Impact: </a:t>
            </a:r>
          </a:p>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Young Talent Hunter, is a highly successful project that empowers young footballer talents to take advantage of the tool that we have created and show to the world what they are made of. We will enable millions of talents to get a scouted and help them play in Pro and competitive league</a:t>
            </a:r>
          </a:p>
        </p:txBody>
      </p:sp>
      <p:sp>
        <p:nvSpPr>
          <p:cNvPr id="380" name="Google Shape;380;p62"/>
          <p:cNvSpPr/>
          <p:nvPr/>
        </p:nvSpPr>
        <p:spPr>
          <a:xfrm>
            <a:off x="539600" y="705664"/>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476706" y="1210835"/>
            <a:ext cx="3446100" cy="373945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What I learned:</a:t>
            </a:r>
          </a:p>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Throughout the project I have learned Foundations of User Experience (UX) Design, Start the UX Design Process: Empathize, Deﬁne, and Ideate, Build Wireframes and</a:t>
            </a:r>
          </a:p>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Low-Fidelity Prototypes, Conduct UX Research and Test Early Concepts, Create High-Fidelity Designs and Prototypes in Figma, Responsive Web Design in Adobe </a:t>
            </a:r>
            <a:endParaRPr lang="en-US" sz="1200" b="1" dirty="0">
              <a:solidFill>
                <a:srgbClr val="4285F4"/>
              </a:solidFill>
              <a:latin typeface="Open Sans"/>
              <a:ea typeface="Open Sans"/>
              <a:cs typeface="Open Sans"/>
              <a:sym typeface="Open Sans"/>
            </a:endParaRPr>
          </a:p>
        </p:txBody>
      </p:sp>
      <p:sp>
        <p:nvSpPr>
          <p:cNvPr id="382" name="Google Shape;382;p62"/>
          <p:cNvSpPr/>
          <p:nvPr/>
        </p:nvSpPr>
        <p:spPr>
          <a:xfrm>
            <a:off x="4495800" y="704658"/>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831914"/>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4605678" y="847621"/>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Next steps</a:t>
            </a:r>
            <a:endParaRPr sz="2400" dirty="0">
              <a:solidFill>
                <a:srgbClr val="5F6368"/>
              </a:solidFill>
              <a:latin typeface="Open Sans"/>
              <a:ea typeface="Open Sans"/>
              <a:cs typeface="Open Sans"/>
              <a:sym typeface="Open Sans"/>
            </a:endParaRPr>
          </a:p>
        </p:txBody>
      </p:sp>
      <p:sp>
        <p:nvSpPr>
          <p:cNvPr id="394" name="Google Shape;39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3"/>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Conduct a post research</a:t>
            </a: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on how the app</a:t>
            </a: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performed and perceived</a:t>
            </a: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by users</a:t>
            </a:r>
          </a:p>
        </p:txBody>
      </p:sp>
      <p:sp>
        <p:nvSpPr>
          <p:cNvPr id="396" name="Google Shape;39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3"/>
          <p:cNvSpPr txBox="1"/>
          <p:nvPr/>
        </p:nvSpPr>
        <p:spPr>
          <a:xfrm>
            <a:off x="33689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Create an online</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documentation and</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how-to tutorial videos to</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help users easily</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understand how the</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App/Website works</a:t>
            </a:r>
            <a:endParaRPr lang="en-US" sz="1200" dirty="0"/>
          </a:p>
        </p:txBody>
      </p:sp>
      <p:sp>
        <p:nvSpPr>
          <p:cNvPr id="398" name="Google Shape;39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3"/>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Update prototype based</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on findings and pass over</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to the engineer</a:t>
            </a:r>
            <a:endParaRPr lang="en-US" sz="1200" dirty="0"/>
          </a:p>
        </p:txBody>
      </p:sp>
      <p:sp>
        <p:nvSpPr>
          <p:cNvPr id="400" name="Google Shape;40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1" name="Google Shape;40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2" name="Google Shape;40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Let’s connect!</a:t>
            </a:r>
            <a:endParaRPr sz="2400" dirty="0">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4"/>
          <p:cNvSpPr txBox="1"/>
          <p:nvPr/>
        </p:nvSpPr>
        <p:spPr>
          <a:xfrm>
            <a:off x="919075" y="2461800"/>
            <a:ext cx="7136100" cy="609367"/>
          </a:xfrm>
          <a:prstGeom prst="rect">
            <a:avLst/>
          </a:prstGeom>
          <a:noFill/>
          <a:ln>
            <a:noFill/>
          </a:ln>
        </p:spPr>
        <p:txBody>
          <a:bodyPr spcFirstLastPara="1" wrap="square" lIns="0"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Thanks for reviewing my Case Study “Young Talent Hunter“ App/Website project, that I have created for Google UX certificate program. For Business Inquiry, email at </a:t>
            </a:r>
            <a:r>
              <a:rPr lang="en-US" sz="1200" u="sng" dirty="0">
                <a:solidFill>
                  <a:schemeClr val="accent1">
                    <a:lumMod val="75000"/>
                  </a:schemeClr>
                </a:solidFill>
                <a:latin typeface="Open Sans"/>
                <a:ea typeface="Open Sans"/>
                <a:cs typeface="Open Sans"/>
                <a:sym typeface="Open Sans"/>
                <a:hlinkClick r:id="rId3"/>
              </a:rPr>
              <a:t>silangzoilo@gmail.com</a:t>
            </a:r>
            <a:endParaRPr lang="en-US" sz="1200" b="1" u="sng" dirty="0">
              <a:solidFill>
                <a:schemeClr val="accent1">
                  <a:lumMod val="75000"/>
                </a:schemeClr>
              </a:solidFill>
              <a:latin typeface="Open Sans"/>
              <a:ea typeface="Open Sans"/>
              <a:cs typeface="Open Sans"/>
              <a:sym typeface="Open Sans"/>
            </a:endParaRPr>
          </a:p>
        </p:txBody>
      </p:sp>
      <p:sp>
        <p:nvSpPr>
          <p:cNvPr id="411" name="Google Shape;41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2"/>
          <p:cNvSpPr txBox="1"/>
          <p:nvPr/>
        </p:nvSpPr>
        <p:spPr>
          <a:xfrm>
            <a:off x="517675"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According to Goal.com (The Biggest Sport Reporting Website) more than 10 million young talents fails to make it to the Pro Football league because they don’t have the right tools to show their talent to the world.</a:t>
            </a:r>
            <a:endParaRPr lang="en-US" sz="1200" b="1" dirty="0">
              <a:solidFill>
                <a:srgbClr val="4285F4"/>
              </a:solidFill>
              <a:latin typeface="Open Sans"/>
              <a:ea typeface="Open Sans"/>
              <a:cs typeface="Open Sans"/>
              <a:sym typeface="Open Sans"/>
            </a:endParaRP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Build an app from the ground-up that empowers young footballer talents to show and expose their skills to coaches and scouts across the world.</a:t>
            </a:r>
            <a:endParaRPr lang="en-US" sz="1200" b="1" dirty="0">
              <a:solidFill>
                <a:srgbClr val="4285F4"/>
              </a:solidFill>
              <a:latin typeface="Open Sans"/>
              <a:ea typeface="Open Sans"/>
              <a:cs typeface="Open Sans"/>
              <a:sym typeface="Open Sans"/>
            </a:endParaRPr>
          </a:p>
        </p:txBody>
      </p:sp>
      <p:sp>
        <p:nvSpPr>
          <p:cNvPr id="168" name="Google Shape;16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3"/>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Lead UX designer, UX researcher, Responsive Web Design, UX Testing and Prototyping</a:t>
            </a:r>
            <a:endParaRPr lang="en-US" sz="1200" b="1" dirty="0">
              <a:solidFill>
                <a:srgbClr val="4285F4"/>
              </a:solidFill>
              <a:latin typeface="Open Sans"/>
              <a:ea typeface="Open Sans"/>
              <a:cs typeface="Open Sans"/>
              <a:sym typeface="Open Sans"/>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20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Conducting interviews, paper and Digital wire framing, Conducting usability studies, responsive design</a:t>
            </a:r>
            <a:endParaRPr lang="en-US" sz="1200" b="1" dirty="0">
              <a:solidFill>
                <a:srgbClr val="4285F4"/>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Understanding</a:t>
            </a:r>
            <a:endParaRPr sz="2400" dirty="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the user</a:t>
            </a:r>
            <a:endParaRPr sz="2400" dirty="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research</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Personas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Problem statements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journey maps</a:t>
            </a:r>
            <a:endParaRPr dirty="0">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142343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dirty="0">
                <a:solidFill>
                  <a:srgbClr val="5F6368"/>
                </a:solidFill>
                <a:latin typeface="Open Sans"/>
                <a:ea typeface="Open Sans"/>
                <a:cs typeface="Open Sans"/>
                <a:sym typeface="Open Sans"/>
              </a:rPr>
              <a:t>Among all the design frameworks taught to us in the Google Certiﬁcation, I chose a simplistic Lean UX approach to my project. We constantly pivoted our design based on the feedback from relevant users and experts at the earliest. We performed foundational user research to understand more about the personas that is the target audience of the “Young Talent Hunter” User App</a:t>
            </a:r>
            <a:endParaRPr lang="en-US" b="1" dirty="0">
              <a:solidFill>
                <a:srgbClr val="1967D2"/>
              </a:solidFill>
              <a:latin typeface="Open Sans"/>
              <a:ea typeface="Open Sans"/>
              <a:cs typeface="Open Sans"/>
              <a:sym typeface="Open Sans"/>
            </a:endParaRPr>
          </a:p>
        </p:txBody>
      </p:sp>
      <p:sp>
        <p:nvSpPr>
          <p:cNvPr id="196" name="Google Shape;19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6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41475"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05" name="Google Shape;205;p46"/>
          <p:cNvSpPr txBox="1"/>
          <p:nvPr/>
        </p:nvSpPr>
        <p:spPr>
          <a:xfrm>
            <a:off x="258271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Pain point</a:t>
            </a:r>
            <a:endParaRPr dirty="0">
              <a:solidFill>
                <a:srgbClr val="4285F4"/>
              </a:solidFill>
              <a:latin typeface="Open Sans SemiBold"/>
              <a:ea typeface="Open Sans SemiBold"/>
              <a:cs typeface="Open Sans SemiBold"/>
              <a:sym typeface="Open Sans SemiBold"/>
            </a:endParaRPr>
          </a:p>
        </p:txBody>
      </p:sp>
      <p:sp>
        <p:nvSpPr>
          <p:cNvPr id="206" name="Google Shape;206;p46"/>
          <p:cNvSpPr txBox="1"/>
          <p:nvPr/>
        </p:nvSpPr>
        <p:spPr>
          <a:xfrm>
            <a:off x="2582725"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07" name="Google Shape;207;p46"/>
          <p:cNvSpPr txBox="1"/>
          <p:nvPr/>
        </p:nvSpPr>
        <p:spPr>
          <a:xfrm>
            <a:off x="472396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08" name="Google Shape;208;p46"/>
          <p:cNvSpPr txBox="1"/>
          <p:nvPr/>
        </p:nvSpPr>
        <p:spPr>
          <a:xfrm>
            <a:off x="4723969"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09" name="Google Shape;209;p46"/>
          <p:cNvSpPr txBox="1"/>
          <p:nvPr/>
        </p:nvSpPr>
        <p:spPr>
          <a:xfrm>
            <a:off x="686521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10" name="Google Shape;210;p46"/>
          <p:cNvSpPr txBox="1"/>
          <p:nvPr/>
        </p:nvSpPr>
        <p:spPr>
          <a:xfrm>
            <a:off x="6865219"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11" name="Google Shape;21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1: </a:t>
            </a:r>
            <a:r>
              <a:rPr lang="en-US" sz="2400" b="1" dirty="0">
                <a:solidFill>
                  <a:srgbClr val="5F6368"/>
                </a:solidFill>
                <a:latin typeface="Open Sans"/>
                <a:ea typeface="Open Sans"/>
                <a:cs typeface="Open Sans"/>
                <a:sym typeface="Open Sans"/>
              </a:rPr>
              <a:t>Steven Liam</a:t>
            </a:r>
            <a:endParaRPr sz="2400" b="1" dirty="0">
              <a:solidFill>
                <a:srgbClr val="5F6368"/>
              </a:solidFill>
              <a:latin typeface="Open Sans"/>
              <a:ea typeface="Open Sans"/>
              <a:cs typeface="Open Sans"/>
              <a:sym typeface="Open Sans"/>
            </a:endParaRPr>
          </a:p>
        </p:txBody>
      </p:sp>
      <p:pic>
        <p:nvPicPr>
          <p:cNvPr id="220" name="Google Shape;220;p47"/>
          <p:cNvPicPr preferRelativeResize="0"/>
          <p:nvPr/>
        </p:nvPicPr>
        <p:blipFill>
          <a:blip r:embed="rId3">
            <a:alphaModFix/>
          </a:blip>
          <a:stretch>
            <a:fillRect/>
          </a:stretch>
        </p:blipFill>
        <p:spPr>
          <a:xfrm>
            <a:off x="3703201" y="1083375"/>
            <a:ext cx="5265248" cy="2976750"/>
          </a:xfrm>
          <a:prstGeom prst="rect">
            <a:avLst/>
          </a:prstGeom>
          <a:noFill/>
          <a:ln>
            <a:noFill/>
          </a:ln>
        </p:spPr>
      </p:pic>
      <p:sp>
        <p:nvSpPr>
          <p:cNvPr id="221" name="Google Shape;221;p47"/>
          <p:cNvSpPr txBox="1"/>
          <p:nvPr/>
        </p:nvSpPr>
        <p:spPr>
          <a:xfrm>
            <a:off x="517675" y="1674400"/>
            <a:ext cx="21846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Steven Liam is a student and young Football talent who needs an App to share his talents to</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the coaches and scouts because there is no platform that helps him to expose </a:t>
            </a:r>
            <a:endParaRPr lang="en-US" dirty="0"/>
          </a:p>
        </p:txBody>
      </p:sp>
      <p:pic>
        <p:nvPicPr>
          <p:cNvPr id="5" name="image5.jpeg">
            <a:extLst>
              <a:ext uri="{FF2B5EF4-FFF2-40B4-BE49-F238E27FC236}">
                <a16:creationId xmlns:a16="http://schemas.microsoft.com/office/drawing/2014/main" id="{0491DCCB-FDE7-4463-AC8C-81ADBC195ECE}"/>
              </a:ext>
            </a:extLst>
          </p:cNvPr>
          <p:cNvPicPr>
            <a:picLocks noChangeAspect="1"/>
          </p:cNvPicPr>
          <p:nvPr/>
        </p:nvPicPr>
        <p:blipFill>
          <a:blip r:embed="rId4" cstate="print"/>
          <a:stretch>
            <a:fillRect/>
          </a:stretch>
        </p:blipFill>
        <p:spPr>
          <a:xfrm>
            <a:off x="3359150" y="1082357"/>
            <a:ext cx="5784850" cy="29787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2: </a:t>
            </a:r>
            <a:r>
              <a:rPr lang="en-US" sz="2400" b="1" dirty="0">
                <a:solidFill>
                  <a:srgbClr val="5F6368"/>
                </a:solidFill>
                <a:latin typeface="Open Sans"/>
                <a:ea typeface="Open Sans"/>
                <a:cs typeface="Open Sans"/>
                <a:sym typeface="Open Sans"/>
              </a:rPr>
              <a:t>Adam Smith</a:t>
            </a:r>
            <a:endParaRPr sz="2400" b="1" dirty="0">
              <a:solidFill>
                <a:srgbClr val="5F6368"/>
              </a:solidFill>
              <a:latin typeface="Open Sans"/>
              <a:ea typeface="Open Sans"/>
              <a:cs typeface="Open Sans"/>
              <a:sym typeface="Open Sans"/>
            </a:endParaRPr>
          </a:p>
        </p:txBody>
      </p:sp>
      <p:pic>
        <p:nvPicPr>
          <p:cNvPr id="220" name="Google Shape;220;p47"/>
          <p:cNvPicPr preferRelativeResize="0"/>
          <p:nvPr/>
        </p:nvPicPr>
        <p:blipFill>
          <a:blip r:embed="rId3">
            <a:alphaModFix/>
          </a:blip>
          <a:stretch>
            <a:fillRect/>
          </a:stretch>
        </p:blipFill>
        <p:spPr>
          <a:xfrm>
            <a:off x="3703201" y="1083375"/>
            <a:ext cx="5265248" cy="2976750"/>
          </a:xfrm>
          <a:prstGeom prst="rect">
            <a:avLst/>
          </a:prstGeom>
          <a:noFill/>
          <a:ln>
            <a:noFill/>
          </a:ln>
        </p:spPr>
      </p:pic>
      <p:sp>
        <p:nvSpPr>
          <p:cNvPr id="221" name="Google Shape;221;p47"/>
          <p:cNvSpPr txBox="1"/>
          <p:nvPr/>
        </p:nvSpPr>
        <p:spPr>
          <a:xfrm>
            <a:off x="469673" y="1078450"/>
            <a:ext cx="2454125" cy="373945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Adam Smith is a</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professional football</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coach who needs an</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app/website that enables</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him to recruit talents</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across the world</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because he believes in</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young talent, aspire to</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help them make it to Pro</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team</a:t>
            </a:r>
            <a:endParaRPr lang="en-US" dirty="0"/>
          </a:p>
        </p:txBody>
      </p:sp>
      <p:pic>
        <p:nvPicPr>
          <p:cNvPr id="6" name="image6.jpeg">
            <a:extLst>
              <a:ext uri="{FF2B5EF4-FFF2-40B4-BE49-F238E27FC236}">
                <a16:creationId xmlns:a16="http://schemas.microsoft.com/office/drawing/2014/main" id="{4F93AC90-6E7A-4ABB-9C3A-B3B4D19F6FD4}"/>
              </a:ext>
            </a:extLst>
          </p:cNvPr>
          <p:cNvPicPr>
            <a:picLocks noChangeAspect="1"/>
          </p:cNvPicPr>
          <p:nvPr/>
        </p:nvPicPr>
        <p:blipFill>
          <a:blip r:embed="rId4" cstate="print"/>
          <a:stretch>
            <a:fillRect/>
          </a:stretch>
        </p:blipFill>
        <p:spPr>
          <a:xfrm>
            <a:off x="3183599" y="1082357"/>
            <a:ext cx="5784850" cy="2978785"/>
          </a:xfrm>
          <a:prstGeom prst="rect">
            <a:avLst/>
          </a:prstGeom>
        </p:spPr>
      </p:pic>
    </p:spTree>
    <p:extLst>
      <p:ext uri="{BB962C8B-B14F-4D97-AF65-F5344CB8AC3E}">
        <p14:creationId xmlns:p14="http://schemas.microsoft.com/office/powerpoint/2010/main" val="42022223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1244</Words>
  <Application>Microsoft Office PowerPoint</Application>
  <PresentationFormat>On-screen Show (16:9)</PresentationFormat>
  <Paragraphs>188</Paragraphs>
  <Slides>30</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Open Sans SemiBold</vt:lpstr>
      <vt:lpstr>Trebuchet MS</vt:lpstr>
      <vt:lpstr>Calibri</vt:lpstr>
      <vt:lpstr>Open Sans</vt:lpstr>
      <vt:lpstr>Google Sans Medium</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dc:creator>
  <cp:lastModifiedBy>Zoilo Silang</cp:lastModifiedBy>
  <cp:revision>7</cp:revision>
  <dcterms:modified xsi:type="dcterms:W3CDTF">2021-11-01T03:46:20Z</dcterms:modified>
</cp:coreProperties>
</file>